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64" r:id="rId2"/>
    <p:sldId id="279" r:id="rId3"/>
    <p:sldId id="278" r:id="rId4"/>
    <p:sldId id="286" r:id="rId5"/>
    <p:sldId id="291" r:id="rId6"/>
    <p:sldId id="266" r:id="rId7"/>
    <p:sldId id="292" r:id="rId8"/>
    <p:sldId id="261" r:id="rId9"/>
    <p:sldId id="288" r:id="rId10"/>
    <p:sldId id="289" r:id="rId11"/>
    <p:sldId id="269" r:id="rId12"/>
    <p:sldId id="271" r:id="rId13"/>
    <p:sldId id="274" r:id="rId14"/>
    <p:sldId id="293" r:id="rId15"/>
    <p:sldId id="294" r:id="rId16"/>
    <p:sldId id="275" r:id="rId17"/>
    <p:sldId id="282" r:id="rId18"/>
    <p:sldId id="283" r:id="rId19"/>
    <p:sldId id="280" r:id="rId20"/>
    <p:sldId id="285" r:id="rId21"/>
    <p:sldId id="270" r:id="rId22"/>
    <p:sldId id="290" r:id="rId23"/>
    <p:sldId id="276" r:id="rId24"/>
    <p:sldId id="273" r:id="rId25"/>
    <p:sldId id="272" r:id="rId26"/>
    <p:sldId id="263" r:id="rId27"/>
    <p:sldId id="267" r:id="rId28"/>
    <p:sldId id="262" r:id="rId29"/>
    <p:sldId id="268"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9C27"/>
    <a:srgbClr val="C93418"/>
    <a:srgbClr val="49582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1" autoAdjust="0"/>
    <p:restoredTop sz="87854" autoAdjust="0"/>
  </p:normalViewPr>
  <p:slideViewPr>
    <p:cSldViewPr snapToGrid="0" snapToObjects="1">
      <p:cViewPr varScale="1">
        <p:scale>
          <a:sx n="90" d="100"/>
          <a:sy n="90" d="100"/>
        </p:scale>
        <p:origin x="-600"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7CB298-0155-9040-8790-57551B995BD6}" type="datetimeFigureOut">
              <a:rPr lang="en-US" smtClean="0"/>
              <a:t>11/07/18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369F82-5478-0245-B8FA-6D45E97C40CB}" type="slidenum">
              <a:rPr lang="en-US" smtClean="0"/>
              <a:t>‹#›</a:t>
            </a:fld>
            <a:endParaRPr lang="en-US"/>
          </a:p>
        </p:txBody>
      </p:sp>
    </p:spTree>
    <p:extLst>
      <p:ext uri="{BB962C8B-B14F-4D97-AF65-F5344CB8AC3E}">
        <p14:creationId xmlns:p14="http://schemas.microsoft.com/office/powerpoint/2010/main" val="34363983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NIHR Fellowship expects data on both the changes made and the process of KM (reflexivity)</a:t>
            </a:r>
            <a:endParaRPr lang="en-US" dirty="0"/>
          </a:p>
        </p:txBody>
      </p:sp>
      <p:sp>
        <p:nvSpPr>
          <p:cNvPr id="4" name="Slide Number Placeholder 3"/>
          <p:cNvSpPr>
            <a:spLocks noGrp="1"/>
          </p:cNvSpPr>
          <p:nvPr>
            <p:ph type="sldNum" sz="quarter" idx="10"/>
          </p:nvPr>
        </p:nvSpPr>
        <p:spPr/>
        <p:txBody>
          <a:bodyPr/>
          <a:lstStyle/>
          <a:p>
            <a:fld id="{21369F82-5478-0245-B8FA-6D45E97C40CB}" type="slidenum">
              <a:rPr lang="en-US" smtClean="0"/>
              <a:t>4</a:t>
            </a:fld>
            <a:endParaRPr lang="en-US"/>
          </a:p>
        </p:txBody>
      </p:sp>
    </p:spTree>
    <p:extLst>
      <p:ext uri="{BB962C8B-B14F-4D97-AF65-F5344CB8AC3E}">
        <p14:creationId xmlns:p14="http://schemas.microsoft.com/office/powerpoint/2010/main" val="1738804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Inviting people to </a:t>
            </a:r>
            <a:r>
              <a:rPr lang="en-US" dirty="0" err="1" smtClean="0"/>
              <a:t>gneral</a:t>
            </a:r>
            <a:r>
              <a:rPr lang="en-US" dirty="0" smtClean="0"/>
              <a:t> sharing events is less threatening that expecting them to start working together. It’s a precursor. In these </a:t>
            </a:r>
            <a:r>
              <a:rPr lang="en-US" dirty="0" err="1" smtClean="0"/>
              <a:t>eveents</a:t>
            </a:r>
            <a:r>
              <a:rPr lang="en-US" dirty="0" smtClean="0"/>
              <a:t>, it’s important to avoid lectures or academic presentations. Get co-evaluators to present whenever possible. Ask them to speak about the challenges, not just the successes. Make the events very interactive from </a:t>
            </a:r>
            <a:r>
              <a:rPr lang="en-US" dirty="0" err="1" smtClean="0"/>
              <a:t>theb</a:t>
            </a:r>
            <a:r>
              <a:rPr lang="en-US" dirty="0" smtClean="0"/>
              <a:t> </a:t>
            </a:r>
            <a:r>
              <a:rPr lang="en-US" dirty="0" err="1" smtClean="0"/>
              <a:t>eginning</a:t>
            </a:r>
            <a:r>
              <a:rPr lang="en-US" dirty="0" smtClean="0"/>
              <a:t>, to set expectations for </a:t>
            </a:r>
            <a:r>
              <a:rPr lang="en-US" dirty="0" err="1" smtClean="0"/>
              <a:t>poarticiaption</a:t>
            </a:r>
            <a:r>
              <a:rPr lang="en-US" dirty="0" smtClean="0"/>
              <a:t>. </a:t>
            </a:r>
            <a:endParaRPr lang="en-US" dirty="0"/>
          </a:p>
        </p:txBody>
      </p:sp>
      <p:sp>
        <p:nvSpPr>
          <p:cNvPr id="4" name="Slide Number Placeholder 3"/>
          <p:cNvSpPr>
            <a:spLocks noGrp="1"/>
          </p:cNvSpPr>
          <p:nvPr>
            <p:ph type="sldNum" sz="quarter" idx="10"/>
          </p:nvPr>
        </p:nvSpPr>
        <p:spPr/>
        <p:txBody>
          <a:bodyPr/>
          <a:lstStyle/>
          <a:p>
            <a:fld id="{21369F82-5478-0245-B8FA-6D45E97C40CB}" type="slidenum">
              <a:rPr lang="en-US" smtClean="0"/>
              <a:t>14</a:t>
            </a:fld>
            <a:endParaRPr lang="en-US"/>
          </a:p>
        </p:txBody>
      </p:sp>
    </p:spTree>
    <p:extLst>
      <p:ext uri="{BB962C8B-B14F-4D97-AF65-F5344CB8AC3E}">
        <p14:creationId xmlns:p14="http://schemas.microsoft.com/office/powerpoint/2010/main" val="1400266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Inviting people to </a:t>
            </a:r>
            <a:r>
              <a:rPr lang="en-US" dirty="0" err="1" smtClean="0"/>
              <a:t>gneral</a:t>
            </a:r>
            <a:r>
              <a:rPr lang="en-US" dirty="0" smtClean="0"/>
              <a:t> sharing events is less threatening that expecting them to start working together. It’s a precursor. In these </a:t>
            </a:r>
            <a:r>
              <a:rPr lang="en-US" dirty="0" err="1" smtClean="0"/>
              <a:t>eveents</a:t>
            </a:r>
            <a:r>
              <a:rPr lang="en-US" dirty="0" smtClean="0"/>
              <a:t>, it’s important to avoid lectures or academic presentations. Get co-evaluators to present whenever possible. Ask them to speak about the challenges, not just the successes. Make the events very interactive from </a:t>
            </a:r>
            <a:r>
              <a:rPr lang="en-US" dirty="0" err="1" smtClean="0"/>
              <a:t>theb</a:t>
            </a:r>
            <a:r>
              <a:rPr lang="en-US" dirty="0" smtClean="0"/>
              <a:t> </a:t>
            </a:r>
            <a:r>
              <a:rPr lang="en-US" dirty="0" err="1" smtClean="0"/>
              <a:t>eginning</a:t>
            </a:r>
            <a:r>
              <a:rPr lang="en-US" dirty="0" smtClean="0"/>
              <a:t>, to set expectations for </a:t>
            </a:r>
            <a:r>
              <a:rPr lang="en-US" dirty="0" err="1" smtClean="0"/>
              <a:t>poarticiaption</a:t>
            </a:r>
            <a:r>
              <a:rPr lang="en-US" dirty="0" smtClean="0"/>
              <a:t>. </a:t>
            </a:r>
            <a:endParaRPr lang="en-US" dirty="0"/>
          </a:p>
        </p:txBody>
      </p:sp>
      <p:sp>
        <p:nvSpPr>
          <p:cNvPr id="4" name="Slide Number Placeholder 3"/>
          <p:cNvSpPr>
            <a:spLocks noGrp="1"/>
          </p:cNvSpPr>
          <p:nvPr>
            <p:ph type="sldNum" sz="quarter" idx="10"/>
          </p:nvPr>
        </p:nvSpPr>
        <p:spPr/>
        <p:txBody>
          <a:bodyPr/>
          <a:lstStyle/>
          <a:p>
            <a:fld id="{21369F82-5478-0245-B8FA-6D45E97C40CB}" type="slidenum">
              <a:rPr lang="en-US" smtClean="0"/>
              <a:t>19</a:t>
            </a:fld>
            <a:endParaRPr lang="en-US"/>
          </a:p>
        </p:txBody>
      </p:sp>
    </p:spTree>
    <p:extLst>
      <p:ext uri="{BB962C8B-B14F-4D97-AF65-F5344CB8AC3E}">
        <p14:creationId xmlns:p14="http://schemas.microsoft.com/office/powerpoint/2010/main" val="14002668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Inviting people to </a:t>
            </a:r>
            <a:r>
              <a:rPr lang="en-US" dirty="0" err="1" smtClean="0"/>
              <a:t>gneral</a:t>
            </a:r>
            <a:r>
              <a:rPr lang="en-US" dirty="0" smtClean="0"/>
              <a:t> sharing events is less threatening that expecting them to start working together. It’s a precursor. In these </a:t>
            </a:r>
            <a:r>
              <a:rPr lang="en-US" dirty="0" err="1" smtClean="0"/>
              <a:t>eveents</a:t>
            </a:r>
            <a:r>
              <a:rPr lang="en-US" dirty="0" smtClean="0"/>
              <a:t>, it’s important to avoid lectures or academic presentations. Get co-evaluators to present whenever possible. Ask them to speak about the challenges, not just the successes. Make the events very interactive from </a:t>
            </a:r>
            <a:r>
              <a:rPr lang="en-US" dirty="0" err="1" smtClean="0"/>
              <a:t>theb</a:t>
            </a:r>
            <a:r>
              <a:rPr lang="en-US" dirty="0" smtClean="0"/>
              <a:t> </a:t>
            </a:r>
            <a:r>
              <a:rPr lang="en-US" dirty="0" err="1" smtClean="0"/>
              <a:t>eginning</a:t>
            </a:r>
            <a:r>
              <a:rPr lang="en-US" dirty="0" smtClean="0"/>
              <a:t>, to set expectations for </a:t>
            </a:r>
            <a:r>
              <a:rPr lang="en-US" dirty="0" err="1" smtClean="0"/>
              <a:t>poarticiaption</a:t>
            </a:r>
            <a:r>
              <a:rPr lang="en-US" dirty="0" smtClean="0"/>
              <a:t>. </a:t>
            </a:r>
            <a:endParaRPr lang="en-US" dirty="0"/>
          </a:p>
        </p:txBody>
      </p:sp>
      <p:sp>
        <p:nvSpPr>
          <p:cNvPr id="4" name="Slide Number Placeholder 3"/>
          <p:cNvSpPr>
            <a:spLocks noGrp="1"/>
          </p:cNvSpPr>
          <p:nvPr>
            <p:ph type="sldNum" sz="quarter" idx="10"/>
          </p:nvPr>
        </p:nvSpPr>
        <p:spPr/>
        <p:txBody>
          <a:bodyPr/>
          <a:lstStyle/>
          <a:p>
            <a:fld id="{21369F82-5478-0245-B8FA-6D45E97C40CB}" type="slidenum">
              <a:rPr lang="en-US" smtClean="0"/>
              <a:t>21</a:t>
            </a:fld>
            <a:endParaRPr lang="en-US"/>
          </a:p>
        </p:txBody>
      </p:sp>
    </p:spTree>
    <p:extLst>
      <p:ext uri="{BB962C8B-B14F-4D97-AF65-F5344CB8AC3E}">
        <p14:creationId xmlns:p14="http://schemas.microsoft.com/office/powerpoint/2010/main" val="1400266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Contentious</a:t>
            </a:r>
            <a:endParaRPr lang="en-US" dirty="0"/>
          </a:p>
        </p:txBody>
      </p:sp>
      <p:sp>
        <p:nvSpPr>
          <p:cNvPr id="4" name="Slide Number Placeholder 3"/>
          <p:cNvSpPr>
            <a:spLocks noGrp="1"/>
          </p:cNvSpPr>
          <p:nvPr>
            <p:ph type="sldNum" sz="quarter" idx="10"/>
          </p:nvPr>
        </p:nvSpPr>
        <p:spPr/>
        <p:txBody>
          <a:bodyPr/>
          <a:lstStyle/>
          <a:p>
            <a:fld id="{21369F82-5478-0245-B8FA-6D45E97C40CB}" type="slidenum">
              <a:rPr lang="en-US" smtClean="0"/>
              <a:t>5</a:t>
            </a:fld>
            <a:endParaRPr lang="en-US"/>
          </a:p>
        </p:txBody>
      </p:sp>
    </p:spTree>
    <p:extLst>
      <p:ext uri="{BB962C8B-B14F-4D97-AF65-F5344CB8AC3E}">
        <p14:creationId xmlns:p14="http://schemas.microsoft.com/office/powerpoint/2010/main" val="4017020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following concepts and constructs were brought together to develop a preliminary theory of what might work in</a:t>
            </a:r>
            <a:r>
              <a:rPr lang="en-US" baseline="0" dirty="0" smtClean="0"/>
              <a:t> terms of Brokering the development of an evidence base:</a:t>
            </a:r>
          </a:p>
          <a:p>
            <a:r>
              <a:rPr lang="en-US" dirty="0" smtClean="0"/>
              <a:t>Conversation: Being able to spend enough time with other people to be able to see the issue through their lens (</a:t>
            </a:r>
            <a:r>
              <a:rPr lang="en-US" dirty="0" err="1" smtClean="0"/>
              <a:t>Nonaka</a:t>
            </a:r>
            <a:r>
              <a:rPr lang="en-US" dirty="0" smtClean="0"/>
              <a:t>)</a:t>
            </a:r>
          </a:p>
          <a:p>
            <a:r>
              <a:rPr lang="en-US" dirty="0" smtClean="0"/>
              <a:t>DOD:</a:t>
            </a:r>
            <a:r>
              <a:rPr lang="en-US" baseline="0" dirty="0" smtClean="0"/>
              <a:t>  Conversations can be turned into wider dialogue within and across in </a:t>
            </a:r>
            <a:r>
              <a:rPr lang="en-US" baseline="0" dirty="0" err="1" smtClean="0"/>
              <a:t>organisations</a:t>
            </a:r>
            <a:r>
              <a:rPr lang="en-US" baseline="0" dirty="0" smtClean="0"/>
              <a:t>, informally </a:t>
            </a:r>
            <a:r>
              <a:rPr lang="en-US" baseline="0" dirty="0" err="1" smtClean="0"/>
              <a:t>mobilising</a:t>
            </a:r>
            <a:r>
              <a:rPr lang="en-US" baseline="0" dirty="0" smtClean="0"/>
              <a:t> people to </a:t>
            </a:r>
            <a:r>
              <a:rPr lang="en-US" baseline="0" dirty="0" err="1" smtClean="0"/>
              <a:t>recognise</a:t>
            </a:r>
            <a:r>
              <a:rPr lang="en-US" baseline="0" dirty="0" smtClean="0"/>
              <a:t> issues and take action to evidence and develop a service (</a:t>
            </a:r>
            <a:r>
              <a:rPr lang="en-US" baseline="0" dirty="0" err="1" smtClean="0"/>
              <a:t>Bushe</a:t>
            </a:r>
            <a:r>
              <a:rPr lang="en-US" baseline="0" dirty="0" smtClean="0"/>
              <a:t>)</a:t>
            </a:r>
          </a:p>
          <a:p>
            <a:r>
              <a:rPr lang="en-US" baseline="0" dirty="0" smtClean="0"/>
              <a:t>Participatory research uses all of the methods used in “traditional” research, within a paradigm that the people who are the subjects of the research are also those who conduct it (ICPHR)</a:t>
            </a:r>
          </a:p>
          <a:p>
            <a:r>
              <a:rPr lang="en-US" baseline="0" dirty="0" err="1" smtClean="0"/>
              <a:t>Transdisciplinary</a:t>
            </a:r>
            <a:r>
              <a:rPr lang="en-US" baseline="0" dirty="0" smtClean="0"/>
              <a:t> research proposes that getting people who have different perspectives together can help to solve messy and complex problems, IF the process is facilitated in a participatory way (</a:t>
            </a:r>
            <a:r>
              <a:rPr lang="en-US" baseline="0" dirty="0" err="1" smtClean="0"/>
              <a:t>Bushe</a:t>
            </a:r>
            <a:r>
              <a:rPr lang="en-US" baseline="0" dirty="0" smtClean="0"/>
              <a:t>)</a:t>
            </a:r>
          </a:p>
          <a:p>
            <a:r>
              <a:rPr lang="en-US" baseline="0" dirty="0" smtClean="0"/>
              <a:t>Deliberative dialogue is a promising approach to surfacing different interpretations of evidence, finding out what commissioners and policymakers value in relation to what local people see as what works (different interpretations of what constitutes evidence within a decision making context) (Lomas </a:t>
            </a:r>
            <a:r>
              <a:rPr lang="mr-IN" baseline="0" dirty="0" smtClean="0"/>
              <a:t>–</a:t>
            </a:r>
            <a:r>
              <a:rPr lang="en-US" baseline="0" dirty="0" smtClean="0"/>
              <a:t> and others)</a:t>
            </a:r>
          </a:p>
          <a:p>
            <a:r>
              <a:rPr lang="en-US" baseline="0" dirty="0" smtClean="0"/>
              <a:t>Collective </a:t>
            </a:r>
            <a:r>
              <a:rPr lang="en-US" baseline="0" dirty="0" err="1" smtClean="0"/>
              <a:t>sensemaking</a:t>
            </a:r>
            <a:r>
              <a:rPr lang="en-US" baseline="0" dirty="0" smtClean="0"/>
              <a:t> is a phrase coined by Carl </a:t>
            </a:r>
            <a:r>
              <a:rPr lang="en-US" baseline="0" dirty="0" err="1" smtClean="0"/>
              <a:t>Wieke</a:t>
            </a:r>
            <a:r>
              <a:rPr lang="en-US" baseline="0" dirty="0" smtClean="0"/>
              <a:t>, who said that people need to interact in order to make sense of the world and decide what evidence actually means in a real life environment.</a:t>
            </a:r>
          </a:p>
          <a:p>
            <a:r>
              <a:rPr lang="en-US" baseline="0" dirty="0" smtClean="0"/>
              <a:t>Emergent collaborations are being researched by people such as </a:t>
            </a:r>
            <a:r>
              <a:rPr lang="en-US" baseline="0" dirty="0" err="1" smtClean="0"/>
              <a:t>Spekkink</a:t>
            </a:r>
            <a:r>
              <a:rPr lang="en-US" baseline="0" dirty="0" smtClean="0"/>
              <a:t> &amp; Cole, to identify what brings together </a:t>
            </a:r>
            <a:r>
              <a:rPr lang="en-US" baseline="0" dirty="0" err="1" smtClean="0"/>
              <a:t>organisations</a:t>
            </a:r>
            <a:r>
              <a:rPr lang="en-US" baseline="0" dirty="0" smtClean="0"/>
              <a:t> that would normally operate in separate spheres.</a:t>
            </a:r>
          </a:p>
          <a:p>
            <a:r>
              <a:rPr lang="en-US" baseline="0" dirty="0" smtClean="0"/>
              <a:t>Partnership working has been the focus of some major research over the past 8 years, which has found that all of the above processes are important in gaining commitment to work together to solve a problem.</a:t>
            </a:r>
          </a:p>
          <a:p>
            <a:endParaRPr lang="en-US" dirty="0"/>
          </a:p>
        </p:txBody>
      </p:sp>
      <p:sp>
        <p:nvSpPr>
          <p:cNvPr id="4" name="Slide Number Placeholder 3"/>
          <p:cNvSpPr>
            <a:spLocks noGrp="1"/>
          </p:cNvSpPr>
          <p:nvPr>
            <p:ph type="sldNum" sz="quarter" idx="10"/>
          </p:nvPr>
        </p:nvSpPr>
        <p:spPr/>
        <p:txBody>
          <a:bodyPr/>
          <a:lstStyle/>
          <a:p>
            <a:fld id="{21369F82-5478-0245-B8FA-6D45E97C40CB}" type="slidenum">
              <a:rPr lang="en-US" smtClean="0"/>
              <a:t>6</a:t>
            </a:fld>
            <a:endParaRPr lang="en-US"/>
          </a:p>
        </p:txBody>
      </p:sp>
    </p:spTree>
    <p:extLst>
      <p:ext uri="{BB962C8B-B14F-4D97-AF65-F5344CB8AC3E}">
        <p14:creationId xmlns:p14="http://schemas.microsoft.com/office/powerpoint/2010/main" val="2661999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Organisational</a:t>
            </a:r>
            <a:r>
              <a:rPr lang="en-US" dirty="0" smtClean="0"/>
              <a:t> sponsorship is not a permanent given!!</a:t>
            </a:r>
          </a:p>
          <a:p>
            <a:r>
              <a:rPr lang="en-US" dirty="0" smtClean="0"/>
              <a:t>Participatory domain was a speck in the first instance</a:t>
            </a:r>
          </a:p>
          <a:p>
            <a:r>
              <a:rPr lang="en-US" dirty="0" smtClean="0"/>
              <a:t>LA PH support changed from CWB to Director of PH</a:t>
            </a:r>
          </a:p>
          <a:p>
            <a:r>
              <a:rPr lang="en-US" dirty="0" err="1" smtClean="0"/>
              <a:t>ScHARR</a:t>
            </a:r>
            <a:r>
              <a:rPr lang="en-US" dirty="0" smtClean="0"/>
              <a:t> in parentheses</a:t>
            </a:r>
            <a:r>
              <a:rPr lang="en-US" baseline="0" dirty="0" smtClean="0"/>
              <a:t> because university connections with city are poor </a:t>
            </a:r>
            <a:r>
              <a:rPr lang="mr-IN" baseline="0" dirty="0" smtClean="0"/>
              <a:t>–</a:t>
            </a:r>
            <a:r>
              <a:rPr lang="en-US" baseline="0" dirty="0" smtClean="0"/>
              <a:t> and there is little recognition of the value of participatory approaches</a:t>
            </a:r>
          </a:p>
          <a:p>
            <a:r>
              <a:rPr lang="en-US" baseline="0" dirty="0" smtClean="0"/>
              <a:t>VCF sector formal sponsors but support form other anchors as well</a:t>
            </a:r>
          </a:p>
          <a:p>
            <a:r>
              <a:rPr lang="en-US" baseline="0" dirty="0" smtClean="0"/>
              <a:t>CCG churn and turnover of </a:t>
            </a:r>
            <a:r>
              <a:rPr lang="en-US" baseline="0" dirty="0" err="1" smtClean="0"/>
              <a:t>DIrector</a:t>
            </a:r>
            <a:endParaRPr lang="en-US" dirty="0"/>
          </a:p>
        </p:txBody>
      </p:sp>
      <p:sp>
        <p:nvSpPr>
          <p:cNvPr id="4" name="Slide Number Placeholder 3"/>
          <p:cNvSpPr>
            <a:spLocks noGrp="1"/>
          </p:cNvSpPr>
          <p:nvPr>
            <p:ph type="sldNum" sz="quarter" idx="10"/>
          </p:nvPr>
        </p:nvSpPr>
        <p:spPr/>
        <p:txBody>
          <a:bodyPr/>
          <a:lstStyle/>
          <a:p>
            <a:fld id="{21369F82-5478-0245-B8FA-6D45E97C40CB}" type="slidenum">
              <a:rPr lang="en-US" smtClean="0"/>
              <a:t>8</a:t>
            </a:fld>
            <a:endParaRPr lang="en-US"/>
          </a:p>
        </p:txBody>
      </p:sp>
    </p:spTree>
    <p:extLst>
      <p:ext uri="{BB962C8B-B14F-4D97-AF65-F5344CB8AC3E}">
        <p14:creationId xmlns:p14="http://schemas.microsoft.com/office/powerpoint/2010/main" val="704195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Organisational</a:t>
            </a:r>
            <a:r>
              <a:rPr lang="en-US" dirty="0" smtClean="0"/>
              <a:t> sponsorship may be there in</a:t>
            </a:r>
            <a:r>
              <a:rPr lang="en-US" baseline="0" dirty="0" smtClean="0"/>
              <a:t> theory but</a:t>
            </a:r>
            <a:r>
              <a:rPr lang="en-US" dirty="0" smtClean="0"/>
              <a:t> is not permanent!!</a:t>
            </a:r>
          </a:p>
          <a:p>
            <a:r>
              <a:rPr lang="en-US" dirty="0" smtClean="0"/>
              <a:t>Who already works together?</a:t>
            </a:r>
            <a:r>
              <a:rPr lang="en-US" baseline="0" dirty="0" smtClean="0"/>
              <a:t> </a:t>
            </a:r>
            <a:r>
              <a:rPr lang="en-US" dirty="0" smtClean="0"/>
              <a:t>Participatory domain was a speck in the first instance</a:t>
            </a:r>
          </a:p>
          <a:p>
            <a:r>
              <a:rPr lang="en-US" dirty="0" smtClean="0"/>
              <a:t>CHURN: LA PH support changed from CWB to Director of PH</a:t>
            </a:r>
          </a:p>
          <a:p>
            <a:r>
              <a:rPr lang="en-US" dirty="0" err="1" smtClean="0"/>
              <a:t>ScHARR</a:t>
            </a:r>
            <a:r>
              <a:rPr lang="en-US" dirty="0" smtClean="0"/>
              <a:t> in parentheses</a:t>
            </a:r>
            <a:r>
              <a:rPr lang="en-US" baseline="0" dirty="0" smtClean="0"/>
              <a:t> because university connections with city are poor </a:t>
            </a:r>
            <a:r>
              <a:rPr lang="mr-IN" baseline="0" dirty="0" smtClean="0"/>
              <a:t>–</a:t>
            </a:r>
            <a:r>
              <a:rPr lang="en-US" baseline="0" dirty="0" smtClean="0"/>
              <a:t> and there is little recognition of the value of participatory approaches</a:t>
            </a:r>
          </a:p>
          <a:p>
            <a:r>
              <a:rPr lang="en-US" baseline="0" dirty="0" smtClean="0"/>
              <a:t>VCF sector formal sponsors but support form other anchors as well</a:t>
            </a:r>
          </a:p>
          <a:p>
            <a:r>
              <a:rPr lang="en-US" baseline="0" dirty="0" smtClean="0"/>
              <a:t>CCG churn and turnover of </a:t>
            </a:r>
            <a:r>
              <a:rPr lang="en-US" baseline="0" dirty="0" err="1" smtClean="0"/>
              <a:t>DIrector</a:t>
            </a:r>
            <a:endParaRPr lang="en-US" dirty="0"/>
          </a:p>
        </p:txBody>
      </p:sp>
      <p:sp>
        <p:nvSpPr>
          <p:cNvPr id="4" name="Slide Number Placeholder 3"/>
          <p:cNvSpPr>
            <a:spLocks noGrp="1"/>
          </p:cNvSpPr>
          <p:nvPr>
            <p:ph type="sldNum" sz="quarter" idx="10"/>
          </p:nvPr>
        </p:nvSpPr>
        <p:spPr/>
        <p:txBody>
          <a:bodyPr/>
          <a:lstStyle/>
          <a:p>
            <a:fld id="{21369F82-5478-0245-B8FA-6D45E97C40CB}" type="slidenum">
              <a:rPr lang="en-US" smtClean="0"/>
              <a:t>9</a:t>
            </a:fld>
            <a:endParaRPr lang="en-US"/>
          </a:p>
        </p:txBody>
      </p:sp>
    </p:spTree>
    <p:extLst>
      <p:ext uri="{BB962C8B-B14F-4D97-AF65-F5344CB8AC3E}">
        <p14:creationId xmlns:p14="http://schemas.microsoft.com/office/powerpoint/2010/main" val="704195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Conversation: How do you want to evidence what you do? Are you able to evidence it </a:t>
            </a:r>
            <a:r>
              <a:rPr lang="mr-IN" dirty="0" smtClean="0"/>
              <a:t>–</a:t>
            </a:r>
            <a:r>
              <a:rPr lang="en-US" dirty="0" smtClean="0"/>
              <a:t> Skills? Capacity?</a:t>
            </a:r>
          </a:p>
          <a:p>
            <a:r>
              <a:rPr lang="en-US" dirty="0" smtClean="0"/>
              <a:t>DOD: Can interest and motivation be created with workers</a:t>
            </a:r>
            <a:r>
              <a:rPr lang="en-US" baseline="0" dirty="0" smtClean="0"/>
              <a:t> and volunteers? With clients? With the Board?</a:t>
            </a:r>
          </a:p>
          <a:p>
            <a:endParaRPr lang="en-US" dirty="0"/>
          </a:p>
        </p:txBody>
      </p:sp>
      <p:sp>
        <p:nvSpPr>
          <p:cNvPr id="4" name="Slide Number Placeholder 3"/>
          <p:cNvSpPr>
            <a:spLocks noGrp="1"/>
          </p:cNvSpPr>
          <p:nvPr>
            <p:ph type="sldNum" sz="quarter" idx="10"/>
          </p:nvPr>
        </p:nvSpPr>
        <p:spPr/>
        <p:txBody>
          <a:bodyPr/>
          <a:lstStyle/>
          <a:p>
            <a:fld id="{21369F82-5478-0245-B8FA-6D45E97C40CB}" type="slidenum">
              <a:rPr lang="en-US" smtClean="0"/>
              <a:t>10</a:t>
            </a:fld>
            <a:endParaRPr lang="en-US"/>
          </a:p>
        </p:txBody>
      </p:sp>
    </p:spTree>
    <p:extLst>
      <p:ext uri="{BB962C8B-B14F-4D97-AF65-F5344CB8AC3E}">
        <p14:creationId xmlns:p14="http://schemas.microsoft.com/office/powerpoint/2010/main" val="2416788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Conversation: How do you want to evidence what you do? Are you able to evidence it </a:t>
            </a:r>
            <a:r>
              <a:rPr lang="mr-IN" dirty="0" smtClean="0"/>
              <a:t>–</a:t>
            </a:r>
            <a:r>
              <a:rPr lang="en-US" dirty="0" smtClean="0"/>
              <a:t> Skills? Capacity?</a:t>
            </a:r>
          </a:p>
          <a:p>
            <a:r>
              <a:rPr lang="en-US" dirty="0" smtClean="0"/>
              <a:t>DOD: Can interest and motivation be created with workers</a:t>
            </a:r>
            <a:r>
              <a:rPr lang="en-US" baseline="0" dirty="0" smtClean="0"/>
              <a:t> and volunteers? With clients? With the Board?</a:t>
            </a:r>
          </a:p>
          <a:p>
            <a:r>
              <a:rPr lang="en-US" baseline="0" dirty="0" smtClean="0"/>
              <a:t>PTDR: How can </a:t>
            </a:r>
            <a:r>
              <a:rPr lang="en-US" baseline="0" dirty="0" err="1" smtClean="0"/>
              <a:t>uni</a:t>
            </a:r>
            <a:r>
              <a:rPr lang="en-US" baseline="0" dirty="0" smtClean="0"/>
              <a:t> work with VCF to co-create evidence?</a:t>
            </a:r>
          </a:p>
          <a:p>
            <a:r>
              <a:rPr lang="en-US" baseline="0" dirty="0" smtClean="0"/>
              <a:t>DD: Who wants to measure what, and in what way? (Collaborative development of measures and tools)</a:t>
            </a:r>
          </a:p>
          <a:p>
            <a:r>
              <a:rPr lang="en-US" baseline="0" dirty="0" smtClean="0"/>
              <a:t>CS: What does this data actually mean? How do we link it with stories?</a:t>
            </a:r>
          </a:p>
          <a:p>
            <a:r>
              <a:rPr lang="en-US" baseline="0" dirty="0" smtClean="0"/>
              <a:t>EC: How do we want to work together next?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1369F82-5478-0245-B8FA-6D45E97C40CB}" type="slidenum">
              <a:rPr lang="en-US" smtClean="0"/>
              <a:t>11</a:t>
            </a:fld>
            <a:endParaRPr lang="en-US"/>
          </a:p>
        </p:txBody>
      </p:sp>
    </p:spTree>
    <p:extLst>
      <p:ext uri="{BB962C8B-B14F-4D97-AF65-F5344CB8AC3E}">
        <p14:creationId xmlns:p14="http://schemas.microsoft.com/office/powerpoint/2010/main" val="2416788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Conversation: How do you want to evidence what you do? Are you able to evidence it </a:t>
            </a:r>
            <a:r>
              <a:rPr lang="mr-IN" dirty="0" smtClean="0"/>
              <a:t>–</a:t>
            </a:r>
            <a:r>
              <a:rPr lang="en-US" dirty="0" smtClean="0"/>
              <a:t> Skills? Capacity?</a:t>
            </a:r>
          </a:p>
          <a:p>
            <a:r>
              <a:rPr lang="en-US" dirty="0" smtClean="0"/>
              <a:t>DOD: Can interest and motivation be created with workers</a:t>
            </a:r>
            <a:r>
              <a:rPr lang="en-US" baseline="0" dirty="0" smtClean="0"/>
              <a:t> and volunteers? With clients? With the Board?</a:t>
            </a:r>
          </a:p>
          <a:p>
            <a:endParaRPr lang="en-US" dirty="0"/>
          </a:p>
        </p:txBody>
      </p:sp>
      <p:sp>
        <p:nvSpPr>
          <p:cNvPr id="4" name="Slide Number Placeholder 3"/>
          <p:cNvSpPr>
            <a:spLocks noGrp="1"/>
          </p:cNvSpPr>
          <p:nvPr>
            <p:ph type="sldNum" sz="quarter" idx="10"/>
          </p:nvPr>
        </p:nvSpPr>
        <p:spPr/>
        <p:txBody>
          <a:bodyPr/>
          <a:lstStyle/>
          <a:p>
            <a:fld id="{21369F82-5478-0245-B8FA-6D45E97C40CB}" type="slidenum">
              <a:rPr lang="en-US" smtClean="0"/>
              <a:t>12</a:t>
            </a:fld>
            <a:endParaRPr lang="en-US"/>
          </a:p>
        </p:txBody>
      </p:sp>
    </p:spTree>
    <p:extLst>
      <p:ext uri="{BB962C8B-B14F-4D97-AF65-F5344CB8AC3E}">
        <p14:creationId xmlns:p14="http://schemas.microsoft.com/office/powerpoint/2010/main" val="24167888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Tweeted by commissioners</a:t>
            </a:r>
            <a:endParaRPr lang="en-US" dirty="0"/>
          </a:p>
        </p:txBody>
      </p:sp>
      <p:sp>
        <p:nvSpPr>
          <p:cNvPr id="4" name="Slide Number Placeholder 3"/>
          <p:cNvSpPr>
            <a:spLocks noGrp="1"/>
          </p:cNvSpPr>
          <p:nvPr>
            <p:ph type="sldNum" sz="quarter" idx="10"/>
          </p:nvPr>
        </p:nvSpPr>
        <p:spPr/>
        <p:txBody>
          <a:bodyPr/>
          <a:lstStyle/>
          <a:p>
            <a:fld id="{21369F82-5478-0245-B8FA-6D45E97C40CB}" type="slidenum">
              <a:rPr lang="en-US" smtClean="0"/>
              <a:t>13</a:t>
            </a:fld>
            <a:endParaRPr lang="en-US"/>
          </a:p>
        </p:txBody>
      </p:sp>
    </p:spTree>
    <p:extLst>
      <p:ext uri="{BB962C8B-B14F-4D97-AF65-F5344CB8AC3E}">
        <p14:creationId xmlns:p14="http://schemas.microsoft.com/office/powerpoint/2010/main" val="3196327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1F4C68EE-3FA8-1C4F-8D46-F8B6C89143C8}" type="datetimeFigureOut">
              <a:rPr lang="en-US" smtClean="0"/>
              <a:t>11/07/18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6FFE57-A72B-3847-9661-24FA75E18D1F}" type="slidenum">
              <a:rPr lang="en-US" smtClean="0"/>
              <a:t>‹#›</a:t>
            </a:fld>
            <a:endParaRPr lang="en-US"/>
          </a:p>
        </p:txBody>
      </p:sp>
    </p:spTree>
    <p:extLst>
      <p:ext uri="{BB962C8B-B14F-4D97-AF65-F5344CB8AC3E}">
        <p14:creationId xmlns:p14="http://schemas.microsoft.com/office/powerpoint/2010/main" val="2547871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1F4C68EE-3FA8-1C4F-8D46-F8B6C89143C8}" type="datetimeFigureOut">
              <a:rPr lang="en-US" smtClean="0"/>
              <a:t>11/07/18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6FFE57-A72B-3847-9661-24FA75E18D1F}" type="slidenum">
              <a:rPr lang="en-US" smtClean="0"/>
              <a:t>‹#›</a:t>
            </a:fld>
            <a:endParaRPr lang="en-US"/>
          </a:p>
        </p:txBody>
      </p:sp>
    </p:spTree>
    <p:extLst>
      <p:ext uri="{BB962C8B-B14F-4D97-AF65-F5344CB8AC3E}">
        <p14:creationId xmlns:p14="http://schemas.microsoft.com/office/powerpoint/2010/main" val="451867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1F4C68EE-3FA8-1C4F-8D46-F8B6C89143C8}" type="datetimeFigureOut">
              <a:rPr lang="en-US" smtClean="0"/>
              <a:t>11/07/18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6FFE57-A72B-3847-9661-24FA75E18D1F}" type="slidenum">
              <a:rPr lang="en-US" smtClean="0"/>
              <a:t>‹#›</a:t>
            </a:fld>
            <a:endParaRPr lang="en-US"/>
          </a:p>
        </p:txBody>
      </p:sp>
    </p:spTree>
    <p:extLst>
      <p:ext uri="{BB962C8B-B14F-4D97-AF65-F5344CB8AC3E}">
        <p14:creationId xmlns:p14="http://schemas.microsoft.com/office/powerpoint/2010/main" val="883832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1F4C68EE-3FA8-1C4F-8D46-F8B6C89143C8}" type="datetimeFigureOut">
              <a:rPr lang="en-US" smtClean="0"/>
              <a:t>11/07/18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6FFE57-A72B-3847-9661-24FA75E18D1F}" type="slidenum">
              <a:rPr lang="en-US" smtClean="0"/>
              <a:t>‹#›</a:t>
            </a:fld>
            <a:endParaRPr lang="en-US"/>
          </a:p>
        </p:txBody>
      </p:sp>
    </p:spTree>
    <p:extLst>
      <p:ext uri="{BB962C8B-B14F-4D97-AF65-F5344CB8AC3E}">
        <p14:creationId xmlns:p14="http://schemas.microsoft.com/office/powerpoint/2010/main" val="4247919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1F4C68EE-3FA8-1C4F-8D46-F8B6C89143C8}" type="datetimeFigureOut">
              <a:rPr lang="en-US" smtClean="0"/>
              <a:t>11/07/18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6FFE57-A72B-3847-9661-24FA75E18D1F}" type="slidenum">
              <a:rPr lang="en-US" smtClean="0"/>
              <a:t>‹#›</a:t>
            </a:fld>
            <a:endParaRPr lang="en-US"/>
          </a:p>
        </p:txBody>
      </p:sp>
    </p:spTree>
    <p:extLst>
      <p:ext uri="{BB962C8B-B14F-4D97-AF65-F5344CB8AC3E}">
        <p14:creationId xmlns:p14="http://schemas.microsoft.com/office/powerpoint/2010/main" val="3512459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1F4C68EE-3FA8-1C4F-8D46-F8B6C89143C8}" type="datetimeFigureOut">
              <a:rPr lang="en-US" smtClean="0"/>
              <a:t>11/07/18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6FFE57-A72B-3847-9661-24FA75E18D1F}" type="slidenum">
              <a:rPr lang="en-US" smtClean="0"/>
              <a:t>‹#›</a:t>
            </a:fld>
            <a:endParaRPr lang="en-US"/>
          </a:p>
        </p:txBody>
      </p:sp>
    </p:spTree>
    <p:extLst>
      <p:ext uri="{BB962C8B-B14F-4D97-AF65-F5344CB8AC3E}">
        <p14:creationId xmlns:p14="http://schemas.microsoft.com/office/powerpoint/2010/main" val="3620856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1F4C68EE-3FA8-1C4F-8D46-F8B6C89143C8}" type="datetimeFigureOut">
              <a:rPr lang="en-US" smtClean="0"/>
              <a:t>11/07/18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6FFE57-A72B-3847-9661-24FA75E18D1F}" type="slidenum">
              <a:rPr lang="en-US" smtClean="0"/>
              <a:t>‹#›</a:t>
            </a:fld>
            <a:endParaRPr lang="en-US"/>
          </a:p>
        </p:txBody>
      </p:sp>
    </p:spTree>
    <p:extLst>
      <p:ext uri="{BB962C8B-B14F-4D97-AF65-F5344CB8AC3E}">
        <p14:creationId xmlns:p14="http://schemas.microsoft.com/office/powerpoint/2010/main" val="3662381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1F4C68EE-3FA8-1C4F-8D46-F8B6C89143C8}" type="datetimeFigureOut">
              <a:rPr lang="en-US" smtClean="0"/>
              <a:t>11/07/18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6FFE57-A72B-3847-9661-24FA75E18D1F}" type="slidenum">
              <a:rPr lang="en-US" smtClean="0"/>
              <a:t>‹#›</a:t>
            </a:fld>
            <a:endParaRPr lang="en-US"/>
          </a:p>
        </p:txBody>
      </p:sp>
    </p:spTree>
    <p:extLst>
      <p:ext uri="{BB962C8B-B14F-4D97-AF65-F5344CB8AC3E}">
        <p14:creationId xmlns:p14="http://schemas.microsoft.com/office/powerpoint/2010/main" val="1352946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4C68EE-3FA8-1C4F-8D46-F8B6C89143C8}" type="datetimeFigureOut">
              <a:rPr lang="en-US" smtClean="0"/>
              <a:t>11/07/18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6FFE57-A72B-3847-9661-24FA75E18D1F}" type="slidenum">
              <a:rPr lang="en-US" smtClean="0"/>
              <a:t>‹#›</a:t>
            </a:fld>
            <a:endParaRPr lang="en-US"/>
          </a:p>
        </p:txBody>
      </p:sp>
    </p:spTree>
    <p:extLst>
      <p:ext uri="{BB962C8B-B14F-4D97-AF65-F5344CB8AC3E}">
        <p14:creationId xmlns:p14="http://schemas.microsoft.com/office/powerpoint/2010/main" val="3692974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1F4C68EE-3FA8-1C4F-8D46-F8B6C89143C8}" type="datetimeFigureOut">
              <a:rPr lang="en-US" smtClean="0"/>
              <a:t>11/07/18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6FFE57-A72B-3847-9661-24FA75E18D1F}" type="slidenum">
              <a:rPr lang="en-US" smtClean="0"/>
              <a:t>‹#›</a:t>
            </a:fld>
            <a:endParaRPr lang="en-US"/>
          </a:p>
        </p:txBody>
      </p:sp>
    </p:spTree>
    <p:extLst>
      <p:ext uri="{BB962C8B-B14F-4D97-AF65-F5344CB8AC3E}">
        <p14:creationId xmlns:p14="http://schemas.microsoft.com/office/powerpoint/2010/main" val="3049229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1F4C68EE-3FA8-1C4F-8D46-F8B6C89143C8}" type="datetimeFigureOut">
              <a:rPr lang="en-US" smtClean="0"/>
              <a:t>11/07/18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6FFE57-A72B-3847-9661-24FA75E18D1F}" type="slidenum">
              <a:rPr lang="en-US" smtClean="0"/>
              <a:t>‹#›</a:t>
            </a:fld>
            <a:endParaRPr lang="en-US"/>
          </a:p>
        </p:txBody>
      </p:sp>
    </p:spTree>
    <p:extLst>
      <p:ext uri="{BB962C8B-B14F-4D97-AF65-F5344CB8AC3E}">
        <p14:creationId xmlns:p14="http://schemas.microsoft.com/office/powerpoint/2010/main" val="279134599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4C68EE-3FA8-1C4F-8D46-F8B6C89143C8}" type="datetimeFigureOut">
              <a:rPr lang="en-US" smtClean="0"/>
              <a:t>11/07/18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6FFE57-A72B-3847-9661-24FA75E18D1F}" type="slidenum">
              <a:rPr lang="en-US" smtClean="0"/>
              <a:t>‹#›</a:t>
            </a:fld>
            <a:endParaRPr lang="en-US"/>
          </a:p>
        </p:txBody>
      </p:sp>
    </p:spTree>
    <p:extLst>
      <p:ext uri="{BB962C8B-B14F-4D97-AF65-F5344CB8AC3E}">
        <p14:creationId xmlns:p14="http://schemas.microsoft.com/office/powerpoint/2010/main" val="811806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1" Type="http://schemas.openxmlformats.org/officeDocument/2006/relationships/slideLayout" Target="../slideLayouts/slideLayout6.xml"/><Relationship Id="rId2"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7.png"/><Relationship Id="rId5" Type="http://schemas.openxmlformats.org/officeDocument/2006/relationships/image" Target="../media/image6.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8.png"/><Relationship Id="rId9" Type="http://schemas.openxmlformats.org/officeDocument/2006/relationships/image" Target="../media/image15.png"/><Relationship Id="rId10"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image" Target="../media/image2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doi.org/10.1155/2018/9427452"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8-07-11 at 07.34.1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7515" y="361111"/>
            <a:ext cx="5652939" cy="5267243"/>
          </a:xfrm>
          <a:prstGeom prst="rect">
            <a:avLst/>
          </a:prstGeom>
        </p:spPr>
      </p:pic>
      <p:pic>
        <p:nvPicPr>
          <p:cNvPr id="5" name="Picture 4" descr="Screen Shot 2018-05-15 at 09.41.2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1523" y="5859097"/>
            <a:ext cx="1672045" cy="781646"/>
          </a:xfrm>
          <a:prstGeom prst="rect">
            <a:avLst/>
          </a:prstGeom>
        </p:spPr>
      </p:pic>
      <p:sp>
        <p:nvSpPr>
          <p:cNvPr id="7" name="Oval 6"/>
          <p:cNvSpPr/>
          <p:nvPr/>
        </p:nvSpPr>
        <p:spPr>
          <a:xfrm>
            <a:off x="3309905" y="1665803"/>
            <a:ext cx="2893925" cy="2780977"/>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tx1"/>
                </a:solidFill>
              </a:rPr>
              <a:t>Brokering an evidence base for community services to promote health and wellbeing </a:t>
            </a:r>
            <a:endParaRPr lang="en-US" sz="2000" b="1" dirty="0">
              <a:solidFill>
                <a:schemeClr val="tx1"/>
              </a:solidFill>
            </a:endParaRPr>
          </a:p>
        </p:txBody>
      </p:sp>
      <p:sp>
        <p:nvSpPr>
          <p:cNvPr id="8" name="TextBox 7"/>
          <p:cNvSpPr txBox="1"/>
          <p:nvPr/>
        </p:nvSpPr>
        <p:spPr>
          <a:xfrm>
            <a:off x="1125415" y="5800955"/>
            <a:ext cx="5980780" cy="707886"/>
          </a:xfrm>
          <a:prstGeom prst="rect">
            <a:avLst/>
          </a:prstGeom>
          <a:noFill/>
        </p:spPr>
        <p:txBody>
          <a:bodyPr wrap="square" rtlCol="0">
            <a:spAutoFit/>
          </a:bodyPr>
          <a:lstStyle/>
          <a:p>
            <a:r>
              <a:rPr lang="en-US" sz="2000" dirty="0" smtClean="0"/>
              <a:t>Janet Harris,  Reader in Knowledge </a:t>
            </a:r>
            <a:r>
              <a:rPr lang="en-US" sz="2000" dirty="0" err="1" smtClean="0"/>
              <a:t>Mobilisation</a:t>
            </a:r>
            <a:endParaRPr lang="en-US" sz="2000" dirty="0" smtClean="0"/>
          </a:p>
          <a:p>
            <a:r>
              <a:rPr lang="en-US" sz="2000" dirty="0" smtClean="0"/>
              <a:t>School of Health &amp; Related Research (</a:t>
            </a:r>
            <a:r>
              <a:rPr lang="en-US" sz="2000" dirty="0" err="1" smtClean="0"/>
              <a:t>ScHARR</a:t>
            </a:r>
            <a:r>
              <a:rPr lang="en-US" sz="2000" dirty="0" smtClean="0"/>
              <a:t>)</a:t>
            </a:r>
            <a:endParaRPr lang="en-US" sz="2000" dirty="0"/>
          </a:p>
        </p:txBody>
      </p:sp>
    </p:spTree>
    <p:extLst>
      <p:ext uri="{BB962C8B-B14F-4D97-AF65-F5344CB8AC3E}">
        <p14:creationId xmlns:p14="http://schemas.microsoft.com/office/powerpoint/2010/main" val="2793045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99029"/>
          </a:xfrm>
        </p:spPr>
        <p:txBody>
          <a:bodyPr>
            <a:normAutofit/>
          </a:bodyPr>
          <a:lstStyle/>
          <a:p>
            <a:r>
              <a:rPr lang="en-US" sz="2800" dirty="0" smtClean="0"/>
              <a:t>Establishing relationships in the community sector</a:t>
            </a:r>
            <a:endParaRPr lang="en-US" sz="2800" dirty="0"/>
          </a:p>
        </p:txBody>
      </p:sp>
      <p:sp>
        <p:nvSpPr>
          <p:cNvPr id="6" name="Rectangle 5"/>
          <p:cNvSpPr/>
          <p:nvPr/>
        </p:nvSpPr>
        <p:spPr>
          <a:xfrm>
            <a:off x="710081" y="1877501"/>
            <a:ext cx="2329342" cy="14064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People Keeping Well in the Community </a:t>
            </a:r>
          </a:p>
          <a:p>
            <a:pPr algn="ctr"/>
            <a:r>
              <a:rPr lang="en-US" dirty="0" smtClean="0"/>
              <a:t>City </a:t>
            </a:r>
            <a:r>
              <a:rPr lang="en-US" dirty="0"/>
              <a:t>w</a:t>
            </a:r>
            <a:r>
              <a:rPr lang="en-US" dirty="0" smtClean="0"/>
              <a:t>ide impact </a:t>
            </a:r>
            <a:r>
              <a:rPr lang="en-US" dirty="0"/>
              <a:t>e</a:t>
            </a:r>
            <a:r>
              <a:rPr lang="en-US" dirty="0" smtClean="0"/>
              <a:t>valuation</a:t>
            </a:r>
          </a:p>
          <a:p>
            <a:pPr algn="ctr"/>
            <a:endParaRPr lang="en-US" dirty="0"/>
          </a:p>
        </p:txBody>
      </p:sp>
      <p:sp>
        <p:nvSpPr>
          <p:cNvPr id="12" name="Rectangle 11"/>
          <p:cNvSpPr/>
          <p:nvPr/>
        </p:nvSpPr>
        <p:spPr>
          <a:xfrm>
            <a:off x="732755" y="4452904"/>
            <a:ext cx="1861772" cy="73734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Disability Sheffield</a:t>
            </a:r>
            <a:endParaRPr lang="en-US" dirty="0"/>
          </a:p>
        </p:txBody>
      </p:sp>
      <p:sp>
        <p:nvSpPr>
          <p:cNvPr id="13" name="Rectangle 12"/>
          <p:cNvSpPr/>
          <p:nvPr/>
        </p:nvSpPr>
        <p:spPr>
          <a:xfrm>
            <a:off x="5148087" y="4451381"/>
            <a:ext cx="3195365" cy="91485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smtClean="0"/>
          </a:p>
          <a:p>
            <a:pPr algn="ctr"/>
            <a:r>
              <a:rPr lang="en-US" dirty="0" err="1" smtClean="0"/>
              <a:t>Co:Create</a:t>
            </a:r>
            <a:r>
              <a:rPr lang="en-US" dirty="0" smtClean="0"/>
              <a:t> South Yorkshire HA </a:t>
            </a:r>
          </a:p>
          <a:p>
            <a:pPr algn="ctr"/>
            <a:r>
              <a:rPr lang="en-US" dirty="0" smtClean="0"/>
              <a:t>(18 projects)</a:t>
            </a:r>
          </a:p>
          <a:p>
            <a:pPr algn="ctr"/>
            <a:endParaRPr lang="en-US" dirty="0"/>
          </a:p>
        </p:txBody>
      </p:sp>
      <p:sp>
        <p:nvSpPr>
          <p:cNvPr id="14" name="Rectangle 13"/>
          <p:cNvSpPr/>
          <p:nvPr/>
        </p:nvSpPr>
        <p:spPr>
          <a:xfrm>
            <a:off x="3285219" y="4454431"/>
            <a:ext cx="1404316" cy="73734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err="1" smtClean="0"/>
              <a:t>Timebuilders</a:t>
            </a:r>
            <a:endParaRPr lang="en-US" dirty="0"/>
          </a:p>
        </p:txBody>
      </p:sp>
      <p:sp>
        <p:nvSpPr>
          <p:cNvPr id="15" name="Rectangle 14"/>
          <p:cNvSpPr/>
          <p:nvPr/>
        </p:nvSpPr>
        <p:spPr>
          <a:xfrm>
            <a:off x="5045671" y="2607346"/>
            <a:ext cx="1297263" cy="68272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SOAR </a:t>
            </a:r>
            <a:endParaRPr lang="en-US" dirty="0"/>
          </a:p>
        </p:txBody>
      </p:sp>
      <p:sp>
        <p:nvSpPr>
          <p:cNvPr id="16" name="TextBox 15"/>
          <p:cNvSpPr txBox="1"/>
          <p:nvPr/>
        </p:nvSpPr>
        <p:spPr>
          <a:xfrm>
            <a:off x="1051466" y="1217583"/>
            <a:ext cx="6923290" cy="400110"/>
          </a:xfrm>
          <a:prstGeom prst="rect">
            <a:avLst/>
          </a:prstGeom>
          <a:noFill/>
        </p:spPr>
        <p:txBody>
          <a:bodyPr wrap="square" rtlCol="0">
            <a:spAutoFit/>
          </a:bodyPr>
          <a:lstStyle/>
          <a:p>
            <a:pPr algn="ctr"/>
            <a:r>
              <a:rPr lang="en-US" sz="2000" i="1" dirty="0" smtClean="0"/>
              <a:t>Project by project: Year 1</a:t>
            </a:r>
            <a:endParaRPr lang="en-US" sz="2000" i="1" dirty="0"/>
          </a:p>
        </p:txBody>
      </p:sp>
      <p:sp>
        <p:nvSpPr>
          <p:cNvPr id="17" name="Rectangle 16"/>
          <p:cNvSpPr/>
          <p:nvPr/>
        </p:nvSpPr>
        <p:spPr>
          <a:xfrm>
            <a:off x="3484318" y="2607346"/>
            <a:ext cx="1297263" cy="68272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err="1" smtClean="0"/>
              <a:t>Darnall</a:t>
            </a:r>
            <a:r>
              <a:rPr lang="en-US" dirty="0" smtClean="0"/>
              <a:t> Wellbeing </a:t>
            </a:r>
            <a:endParaRPr lang="en-US" dirty="0"/>
          </a:p>
        </p:txBody>
      </p:sp>
      <p:cxnSp>
        <p:nvCxnSpPr>
          <p:cNvPr id="19" name="Straight Connector 18"/>
          <p:cNvCxnSpPr/>
          <p:nvPr/>
        </p:nvCxnSpPr>
        <p:spPr>
          <a:xfrm>
            <a:off x="3068924" y="2156746"/>
            <a:ext cx="100038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4069310" y="2170400"/>
            <a:ext cx="0" cy="436946"/>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694303" y="2156746"/>
            <a:ext cx="0" cy="436946"/>
          </a:xfrm>
          <a:prstGeom prst="line">
            <a:avLst/>
          </a:prstGeom>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3108795" y="1787414"/>
            <a:ext cx="1151691" cy="369332"/>
          </a:xfrm>
          <a:prstGeom prst="rect">
            <a:avLst/>
          </a:prstGeom>
          <a:noFill/>
        </p:spPr>
        <p:txBody>
          <a:bodyPr wrap="square" rtlCol="0">
            <a:spAutoFit/>
          </a:bodyPr>
          <a:lstStyle/>
          <a:p>
            <a:pPr algn="ctr"/>
            <a:r>
              <a:rPr lang="en-US" i="1" dirty="0" smtClean="0"/>
              <a:t>Deep dive</a:t>
            </a:r>
            <a:endParaRPr lang="en-US" i="1" dirty="0"/>
          </a:p>
        </p:txBody>
      </p:sp>
      <p:sp>
        <p:nvSpPr>
          <p:cNvPr id="24" name="Rectangle 23"/>
          <p:cNvSpPr/>
          <p:nvPr/>
        </p:nvSpPr>
        <p:spPr>
          <a:xfrm>
            <a:off x="6677493" y="2607346"/>
            <a:ext cx="1297263" cy="68272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MCDT </a:t>
            </a:r>
            <a:endParaRPr lang="en-US" dirty="0"/>
          </a:p>
        </p:txBody>
      </p:sp>
      <p:cxnSp>
        <p:nvCxnSpPr>
          <p:cNvPr id="27" name="Straight Connector 26"/>
          <p:cNvCxnSpPr/>
          <p:nvPr/>
        </p:nvCxnSpPr>
        <p:spPr>
          <a:xfrm>
            <a:off x="7348797" y="2170400"/>
            <a:ext cx="0" cy="436946"/>
          </a:xfrm>
          <a:prstGeom prst="line">
            <a:avLst/>
          </a:prstGeom>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2922256" y="3619316"/>
            <a:ext cx="3420678" cy="369332"/>
          </a:xfrm>
          <a:prstGeom prst="rect">
            <a:avLst/>
          </a:prstGeom>
          <a:noFill/>
        </p:spPr>
        <p:txBody>
          <a:bodyPr wrap="square" rtlCol="0">
            <a:spAutoFit/>
          </a:bodyPr>
          <a:lstStyle/>
          <a:p>
            <a:pPr algn="ctr"/>
            <a:r>
              <a:rPr lang="en-US" i="1" dirty="0" smtClean="0"/>
              <a:t>Word of mouth referral: Year 2</a:t>
            </a:r>
            <a:endParaRPr lang="en-US" i="1" dirty="0"/>
          </a:p>
        </p:txBody>
      </p:sp>
      <p:cxnSp>
        <p:nvCxnSpPr>
          <p:cNvPr id="29" name="Straight Connector 28"/>
          <p:cNvCxnSpPr/>
          <p:nvPr/>
        </p:nvCxnSpPr>
        <p:spPr>
          <a:xfrm>
            <a:off x="1502094" y="3974993"/>
            <a:ext cx="5846703" cy="56147"/>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1517939" y="4003830"/>
            <a:ext cx="0" cy="436946"/>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4069310" y="4014436"/>
            <a:ext cx="0" cy="436946"/>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7348797" y="4043268"/>
            <a:ext cx="0" cy="436946"/>
          </a:xfrm>
          <a:prstGeom prst="line">
            <a:avLst/>
          </a:prstGeom>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3039423" y="5481605"/>
            <a:ext cx="3420678" cy="369332"/>
          </a:xfrm>
          <a:prstGeom prst="rect">
            <a:avLst/>
          </a:prstGeom>
          <a:noFill/>
        </p:spPr>
        <p:txBody>
          <a:bodyPr wrap="square" rtlCol="0">
            <a:spAutoFit/>
          </a:bodyPr>
          <a:lstStyle/>
          <a:p>
            <a:pPr algn="ctr"/>
            <a:r>
              <a:rPr lang="en-US" i="1" dirty="0" smtClean="0"/>
              <a:t>Word of mouth referral: Year 3</a:t>
            </a:r>
            <a:endParaRPr lang="en-US" i="1" dirty="0"/>
          </a:p>
        </p:txBody>
      </p:sp>
      <p:cxnSp>
        <p:nvCxnSpPr>
          <p:cNvPr id="37" name="Straight Connector 36"/>
          <p:cNvCxnSpPr/>
          <p:nvPr/>
        </p:nvCxnSpPr>
        <p:spPr>
          <a:xfrm>
            <a:off x="5694303" y="2170400"/>
            <a:ext cx="1654494" cy="0"/>
          </a:xfrm>
          <a:prstGeom prst="line">
            <a:avLst/>
          </a:prstGeom>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5761357" y="1692835"/>
            <a:ext cx="1397488" cy="369332"/>
          </a:xfrm>
          <a:prstGeom prst="rect">
            <a:avLst/>
          </a:prstGeom>
          <a:noFill/>
        </p:spPr>
        <p:txBody>
          <a:bodyPr wrap="square" rtlCol="0">
            <a:spAutoFit/>
          </a:bodyPr>
          <a:lstStyle/>
          <a:p>
            <a:pPr algn="ctr"/>
            <a:r>
              <a:rPr lang="en-US" i="1" dirty="0" smtClean="0"/>
              <a:t>Sponsors</a:t>
            </a:r>
            <a:endParaRPr lang="en-US" i="1" dirty="0"/>
          </a:p>
        </p:txBody>
      </p:sp>
      <p:sp>
        <p:nvSpPr>
          <p:cNvPr id="44" name="Rectangle 43"/>
          <p:cNvSpPr/>
          <p:nvPr/>
        </p:nvSpPr>
        <p:spPr>
          <a:xfrm>
            <a:off x="2594528" y="5998075"/>
            <a:ext cx="4082966" cy="73734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Be Cancer Safe  (5 cities South Yorkshire)</a:t>
            </a:r>
            <a:endParaRPr lang="en-US" dirty="0"/>
          </a:p>
        </p:txBody>
      </p:sp>
      <p:cxnSp>
        <p:nvCxnSpPr>
          <p:cNvPr id="50" name="Straight Connector 49"/>
          <p:cNvCxnSpPr/>
          <p:nvPr/>
        </p:nvCxnSpPr>
        <p:spPr>
          <a:xfrm flipV="1">
            <a:off x="3285219" y="5841000"/>
            <a:ext cx="2900679" cy="993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65705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Establishing relationships in communities </a:t>
            </a:r>
            <a:r>
              <a:rPr lang="mr-IN" sz="3200" dirty="0" smtClean="0"/>
              <a:t>–</a:t>
            </a:r>
            <a:r>
              <a:rPr lang="en-US" sz="3200" dirty="0" smtClean="0"/>
              <a:t> Project by project</a:t>
            </a:r>
            <a:endParaRPr lang="en-US" sz="3200" dirty="0"/>
          </a:p>
        </p:txBody>
      </p:sp>
      <p:pic>
        <p:nvPicPr>
          <p:cNvPr id="3" name="Picture 2" descr="Screen Shot 2018-06-19 at 15.48.5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559" y="1682639"/>
            <a:ext cx="1977515" cy="4955511"/>
          </a:xfrm>
          <a:prstGeom prst="rect">
            <a:avLst/>
          </a:prstGeom>
        </p:spPr>
      </p:pic>
      <p:sp>
        <p:nvSpPr>
          <p:cNvPr id="4" name="Rectangle 3"/>
          <p:cNvSpPr/>
          <p:nvPr/>
        </p:nvSpPr>
        <p:spPr>
          <a:xfrm>
            <a:off x="3007354" y="5973364"/>
            <a:ext cx="1898376" cy="40011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000" b="1" cap="all" dirty="0">
                <a:ln w="0"/>
                <a:solidFill>
                  <a:schemeClr val="accent3">
                    <a:lumMod val="75000"/>
                  </a:schemeClr>
                </a:solidFill>
                <a:effectLst>
                  <a:reflection blurRad="12700" stA="50000" endPos="50000" dist="5000" dir="5400000" sy="-100000" rotWithShape="0"/>
                </a:effectLst>
              </a:rPr>
              <a:t>Conversation</a:t>
            </a:r>
          </a:p>
        </p:txBody>
      </p:sp>
      <p:sp>
        <p:nvSpPr>
          <p:cNvPr id="5" name="Rectangle 4"/>
          <p:cNvSpPr/>
          <p:nvPr/>
        </p:nvSpPr>
        <p:spPr>
          <a:xfrm>
            <a:off x="2540220" y="5209158"/>
            <a:ext cx="5762854" cy="40011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000" b="1" cap="all" dirty="0" smtClean="0">
                <a:ln w="0"/>
                <a:solidFill>
                  <a:schemeClr val="accent2">
                    <a:lumMod val="75000"/>
                  </a:schemeClr>
                </a:solidFill>
                <a:effectLst>
                  <a:reflection blurRad="12700" stA="50000" endPos="50000" dist="5000" dir="5400000" sy="-100000" rotWithShape="0"/>
                </a:effectLst>
              </a:rPr>
              <a:t>Dialogic </a:t>
            </a:r>
            <a:r>
              <a:rPr lang="en-US" sz="2000" b="1" cap="all" dirty="0" err="1" smtClean="0">
                <a:ln w="0"/>
                <a:solidFill>
                  <a:schemeClr val="accent2">
                    <a:lumMod val="75000"/>
                  </a:schemeClr>
                </a:solidFill>
                <a:effectLst>
                  <a:reflection blurRad="12700" stA="50000" endPos="50000" dist="5000" dir="5400000" sy="-100000" rotWithShape="0"/>
                </a:effectLst>
              </a:rPr>
              <a:t>organisational</a:t>
            </a:r>
            <a:r>
              <a:rPr lang="en-US" sz="2000" b="1" cap="all" dirty="0" smtClean="0">
                <a:ln w="0"/>
                <a:solidFill>
                  <a:schemeClr val="accent2">
                    <a:lumMod val="75000"/>
                  </a:schemeClr>
                </a:solidFill>
                <a:effectLst>
                  <a:reflection blurRad="12700" stA="50000" endPos="50000" dist="5000" dir="5400000" sy="-100000" rotWithShape="0"/>
                </a:effectLst>
              </a:rPr>
              <a:t> development</a:t>
            </a:r>
            <a:endParaRPr lang="en-US" sz="2000" b="1" cap="all" dirty="0">
              <a:ln w="0"/>
              <a:solidFill>
                <a:schemeClr val="accent2">
                  <a:lumMod val="75000"/>
                </a:schemeClr>
              </a:solidFill>
              <a:effectLst>
                <a:reflection blurRad="12700" stA="50000" endPos="50000" dist="5000" dir="5400000" sy="-100000" rotWithShape="0"/>
              </a:effectLst>
            </a:endParaRPr>
          </a:p>
        </p:txBody>
      </p:sp>
      <p:sp>
        <p:nvSpPr>
          <p:cNvPr id="7" name="Rectangle 6"/>
          <p:cNvSpPr/>
          <p:nvPr/>
        </p:nvSpPr>
        <p:spPr>
          <a:xfrm>
            <a:off x="2684086" y="4424315"/>
            <a:ext cx="5805628" cy="40011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000" b="1" cap="all" dirty="0" smtClean="0">
                <a:ln w="0"/>
                <a:solidFill>
                  <a:schemeClr val="accent4">
                    <a:lumMod val="75000"/>
                  </a:schemeClr>
                </a:solidFill>
                <a:effectLst>
                  <a:reflection blurRad="12700" stA="50000" endPos="50000" dist="5000" dir="5400000" sy="-100000" rotWithShape="0"/>
                </a:effectLst>
              </a:rPr>
              <a:t>Participatory </a:t>
            </a:r>
            <a:r>
              <a:rPr lang="en-US" sz="2000" b="1" cap="all" dirty="0" err="1" smtClean="0">
                <a:ln w="0"/>
                <a:solidFill>
                  <a:schemeClr val="accent4">
                    <a:lumMod val="75000"/>
                  </a:schemeClr>
                </a:solidFill>
                <a:effectLst>
                  <a:reflection blurRad="12700" stA="50000" endPos="50000" dist="5000" dir="5400000" sy="-100000" rotWithShape="0"/>
                </a:effectLst>
              </a:rPr>
              <a:t>transdisciplinary</a:t>
            </a:r>
            <a:r>
              <a:rPr lang="en-US" sz="2000" b="1" cap="all" dirty="0" smtClean="0">
                <a:ln w="0"/>
                <a:solidFill>
                  <a:schemeClr val="accent4">
                    <a:lumMod val="75000"/>
                  </a:schemeClr>
                </a:solidFill>
                <a:effectLst>
                  <a:reflection blurRad="12700" stA="50000" endPos="50000" dist="5000" dir="5400000" sy="-100000" rotWithShape="0"/>
                </a:effectLst>
              </a:rPr>
              <a:t> research</a:t>
            </a:r>
            <a:endParaRPr lang="en-US" sz="2000" b="1" cap="all" dirty="0">
              <a:ln w="0"/>
              <a:solidFill>
                <a:schemeClr val="accent4">
                  <a:lumMod val="75000"/>
                </a:schemeClr>
              </a:solidFill>
              <a:effectLst>
                <a:reflection blurRad="12700" stA="50000" endPos="50000" dist="5000" dir="5400000" sy="-100000" rotWithShape="0"/>
              </a:effectLst>
            </a:endParaRPr>
          </a:p>
        </p:txBody>
      </p:sp>
      <p:sp>
        <p:nvSpPr>
          <p:cNvPr id="8" name="Rectangle 7"/>
          <p:cNvSpPr/>
          <p:nvPr/>
        </p:nvSpPr>
        <p:spPr>
          <a:xfrm>
            <a:off x="2814430" y="3625311"/>
            <a:ext cx="3166354" cy="40011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000" b="1" cap="all" dirty="0" smtClean="0">
                <a:ln w="0"/>
                <a:solidFill>
                  <a:schemeClr val="accent6">
                    <a:lumMod val="75000"/>
                  </a:schemeClr>
                </a:solidFill>
                <a:effectLst>
                  <a:reflection blurRad="12700" stA="50000" endPos="50000" dist="5000" dir="5400000" sy="-100000" rotWithShape="0"/>
                </a:effectLst>
              </a:rPr>
              <a:t>Deliberative dialogue</a:t>
            </a:r>
            <a:endParaRPr lang="en-US" sz="2000" b="1" cap="all" dirty="0">
              <a:ln w="0"/>
              <a:solidFill>
                <a:schemeClr val="accent6">
                  <a:lumMod val="75000"/>
                </a:schemeClr>
              </a:solidFill>
              <a:effectLst>
                <a:reflection blurRad="12700" stA="50000" endPos="50000" dist="5000" dir="5400000" sy="-100000" rotWithShape="0"/>
              </a:effectLst>
            </a:endParaRPr>
          </a:p>
        </p:txBody>
      </p:sp>
      <p:sp>
        <p:nvSpPr>
          <p:cNvPr id="9" name="Rectangle 8"/>
          <p:cNvSpPr/>
          <p:nvPr/>
        </p:nvSpPr>
        <p:spPr>
          <a:xfrm>
            <a:off x="2975200" y="2842852"/>
            <a:ext cx="3083972" cy="400110"/>
          </a:xfrm>
          <a:prstGeom prst="rect">
            <a:avLst/>
          </a:prstGeom>
        </p:spPr>
        <p:txBody>
          <a:bodyPr wrap="none">
            <a:spAutoFit/>
          </a:bodyPr>
          <a:lstStyle/>
          <a:p>
            <a:pPr algn="ctr"/>
            <a:r>
              <a:rPr lang="en-US" sz="2000" b="1" cap="all" dirty="0" smtClean="0">
                <a:ln w="0"/>
                <a:solidFill>
                  <a:schemeClr val="tx2">
                    <a:lumMod val="75000"/>
                  </a:schemeClr>
                </a:solidFill>
                <a:effectLst>
                  <a:reflection blurRad="12700" stA="50000" endPos="50000" dist="5000" dir="5400000" sy="-100000" rotWithShape="0"/>
                </a:effectLst>
              </a:rPr>
              <a:t>Collective </a:t>
            </a:r>
            <a:r>
              <a:rPr lang="en-US" sz="2000" b="1" cap="all" dirty="0" err="1" smtClean="0">
                <a:ln w="0"/>
                <a:solidFill>
                  <a:schemeClr val="tx2">
                    <a:lumMod val="75000"/>
                  </a:schemeClr>
                </a:solidFill>
                <a:effectLst>
                  <a:reflection blurRad="12700" stA="50000" endPos="50000" dist="5000" dir="5400000" sy="-100000" rotWithShape="0"/>
                </a:effectLst>
              </a:rPr>
              <a:t>sensemaking</a:t>
            </a:r>
            <a:endParaRPr lang="en-US" sz="2000" b="1" cap="all" dirty="0">
              <a:ln w="0"/>
              <a:solidFill>
                <a:schemeClr val="tx2">
                  <a:lumMod val="75000"/>
                </a:schemeClr>
              </a:solidFill>
              <a:effectLst>
                <a:reflection blurRad="12700" stA="50000" endPos="50000" dist="5000" dir="5400000" sy="-100000" rotWithShape="0"/>
              </a:effectLst>
            </a:endParaRPr>
          </a:p>
        </p:txBody>
      </p:sp>
      <p:sp>
        <p:nvSpPr>
          <p:cNvPr id="10" name="Rectangle 9"/>
          <p:cNvSpPr/>
          <p:nvPr/>
        </p:nvSpPr>
        <p:spPr>
          <a:xfrm>
            <a:off x="2975200" y="1956658"/>
            <a:ext cx="4323923" cy="40011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2000" b="1" cap="all" dirty="0" smtClean="0">
                <a:ln w="0"/>
                <a:solidFill>
                  <a:schemeClr val="accent5">
                    <a:lumMod val="75000"/>
                  </a:schemeClr>
                </a:solidFill>
                <a:effectLst>
                  <a:reflection blurRad="12700" stA="50000" endPos="50000" dist="5000" dir="5400000" sy="-100000" rotWithShape="0"/>
                </a:effectLst>
              </a:rPr>
              <a:t>Emergent collaborations</a:t>
            </a:r>
            <a:endParaRPr lang="en-US" sz="2000" b="1" cap="all" dirty="0">
              <a:ln w="0"/>
              <a:solidFill>
                <a:schemeClr val="accent5">
                  <a:lumMod val="75000"/>
                </a:schemeClr>
              </a:solidFill>
              <a:effectLst>
                <a:reflection blurRad="12700" stA="50000" endPos="50000" dist="5000" dir="5400000" sy="-100000" rotWithShape="0"/>
              </a:effectLst>
            </a:endParaRPr>
          </a:p>
        </p:txBody>
      </p:sp>
      <p:sp>
        <p:nvSpPr>
          <p:cNvPr id="11" name="Curved Down Arrow 10"/>
          <p:cNvSpPr/>
          <p:nvPr/>
        </p:nvSpPr>
        <p:spPr>
          <a:xfrm rot="5178218">
            <a:off x="5554907" y="3153569"/>
            <a:ext cx="5296796" cy="1168977"/>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90348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520"/>
            <a:ext cx="8119035" cy="711480"/>
          </a:xfrm>
        </p:spPr>
        <p:txBody>
          <a:bodyPr>
            <a:normAutofit/>
          </a:bodyPr>
          <a:lstStyle/>
          <a:p>
            <a:r>
              <a:rPr lang="en-US" sz="3200" dirty="0" smtClean="0"/>
              <a:t>Example: The SOAR evaluation</a:t>
            </a:r>
            <a:endParaRPr lang="en-US" sz="3200" dirty="0"/>
          </a:p>
        </p:txBody>
      </p:sp>
      <p:pic>
        <p:nvPicPr>
          <p:cNvPr id="3" name="Picture 2" descr="Screen Shot 2018-06-19 at 15.48.5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1" y="1427267"/>
            <a:ext cx="1800577" cy="5102027"/>
          </a:xfrm>
          <a:prstGeom prst="rect">
            <a:avLst/>
          </a:prstGeom>
        </p:spPr>
      </p:pic>
      <p:sp>
        <p:nvSpPr>
          <p:cNvPr id="4" name="Rectangle 3"/>
          <p:cNvSpPr/>
          <p:nvPr/>
        </p:nvSpPr>
        <p:spPr>
          <a:xfrm>
            <a:off x="2386359" y="6018518"/>
            <a:ext cx="1358239" cy="40011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000" b="1" cap="all" dirty="0" smtClean="0">
                <a:ln w="0"/>
                <a:solidFill>
                  <a:schemeClr val="accent3">
                    <a:lumMod val="75000"/>
                  </a:schemeClr>
                </a:solidFill>
                <a:effectLst>
                  <a:reflection blurRad="12700" stA="50000" endPos="50000" dist="5000" dir="5400000" sy="-100000" rotWithShape="0"/>
                </a:effectLst>
              </a:rPr>
              <a:t>concerns</a:t>
            </a:r>
            <a:endParaRPr lang="en-US" sz="2000" b="1" cap="all" dirty="0">
              <a:ln w="0"/>
              <a:solidFill>
                <a:schemeClr val="accent3">
                  <a:lumMod val="75000"/>
                </a:schemeClr>
              </a:solidFill>
              <a:effectLst>
                <a:reflection blurRad="12700" stA="50000" endPos="50000" dist="5000" dir="5400000" sy="-100000" rotWithShape="0"/>
              </a:effectLst>
            </a:endParaRPr>
          </a:p>
        </p:txBody>
      </p:sp>
      <p:sp>
        <p:nvSpPr>
          <p:cNvPr id="5" name="Rectangle 4"/>
          <p:cNvSpPr/>
          <p:nvPr/>
        </p:nvSpPr>
        <p:spPr>
          <a:xfrm>
            <a:off x="2308721" y="5209158"/>
            <a:ext cx="3105859" cy="707886"/>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2000" b="1" cap="all" dirty="0" err="1" smtClean="0">
                <a:ln w="0"/>
                <a:solidFill>
                  <a:schemeClr val="accent2">
                    <a:lumMod val="75000"/>
                  </a:schemeClr>
                </a:solidFill>
                <a:effectLst>
                  <a:reflection blurRad="12700" stA="50000" endPos="50000" dist="5000" dir="5400000" sy="-100000" rotWithShape="0"/>
                </a:effectLst>
              </a:rPr>
              <a:t>Organisational</a:t>
            </a:r>
            <a:r>
              <a:rPr lang="en-US" sz="2000" b="1" cap="all" dirty="0" smtClean="0">
                <a:ln w="0"/>
                <a:solidFill>
                  <a:schemeClr val="accent2">
                    <a:lumMod val="75000"/>
                  </a:schemeClr>
                </a:solidFill>
                <a:effectLst>
                  <a:reflection blurRad="12700" stA="50000" endPos="50000" dist="5000" dir="5400000" sy="-100000" rotWithShape="0"/>
                </a:effectLst>
              </a:rPr>
              <a:t> attitudes</a:t>
            </a:r>
            <a:endParaRPr lang="en-US" sz="2000" b="1" cap="all" dirty="0">
              <a:ln w="0"/>
              <a:solidFill>
                <a:schemeClr val="accent2">
                  <a:lumMod val="75000"/>
                </a:schemeClr>
              </a:solidFill>
              <a:effectLst>
                <a:reflection blurRad="12700" stA="50000" endPos="50000" dist="5000" dir="5400000" sy="-100000" rotWithShape="0"/>
              </a:effectLst>
            </a:endParaRPr>
          </a:p>
        </p:txBody>
      </p:sp>
      <p:sp>
        <p:nvSpPr>
          <p:cNvPr id="7" name="Rectangle 6"/>
          <p:cNvSpPr/>
          <p:nvPr/>
        </p:nvSpPr>
        <p:spPr>
          <a:xfrm>
            <a:off x="2308721" y="4424315"/>
            <a:ext cx="2986329" cy="707886"/>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2000" b="1" cap="all" dirty="0" smtClean="0">
                <a:ln w="0"/>
                <a:solidFill>
                  <a:schemeClr val="accent4">
                    <a:lumMod val="75000"/>
                  </a:schemeClr>
                </a:solidFill>
                <a:effectLst>
                  <a:reflection blurRad="12700" stA="50000" endPos="50000" dist="5000" dir="5400000" sy="-100000" rotWithShape="0"/>
                </a:effectLst>
              </a:rPr>
              <a:t>Participatory tool development</a:t>
            </a:r>
            <a:endParaRPr lang="en-US" sz="2000" b="1" cap="all" dirty="0">
              <a:ln w="0"/>
              <a:solidFill>
                <a:schemeClr val="accent4">
                  <a:lumMod val="75000"/>
                </a:schemeClr>
              </a:solidFill>
              <a:effectLst>
                <a:reflection blurRad="12700" stA="50000" endPos="50000" dist="5000" dir="5400000" sy="-100000" rotWithShape="0"/>
              </a:effectLst>
            </a:endParaRPr>
          </a:p>
        </p:txBody>
      </p:sp>
      <p:sp>
        <p:nvSpPr>
          <p:cNvPr id="8" name="Rectangle 7"/>
          <p:cNvSpPr/>
          <p:nvPr/>
        </p:nvSpPr>
        <p:spPr>
          <a:xfrm>
            <a:off x="2308721" y="3625311"/>
            <a:ext cx="2250629" cy="707886"/>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2000" b="1" cap="all" dirty="0" smtClean="0">
                <a:ln w="0"/>
                <a:solidFill>
                  <a:schemeClr val="accent6">
                    <a:lumMod val="75000"/>
                  </a:schemeClr>
                </a:solidFill>
                <a:effectLst>
                  <a:reflection blurRad="12700" stA="50000" endPos="50000" dist="5000" dir="5400000" sy="-100000" rotWithShape="0"/>
                </a:effectLst>
              </a:rPr>
              <a:t>Deliberative dialogue</a:t>
            </a:r>
            <a:endParaRPr lang="en-US" sz="2000" b="1" cap="all" dirty="0">
              <a:ln w="0"/>
              <a:solidFill>
                <a:schemeClr val="accent6">
                  <a:lumMod val="75000"/>
                </a:schemeClr>
              </a:solidFill>
              <a:effectLst>
                <a:reflection blurRad="12700" stA="50000" endPos="50000" dist="5000" dir="5400000" sy="-100000" rotWithShape="0"/>
              </a:effectLst>
            </a:endParaRPr>
          </a:p>
        </p:txBody>
      </p:sp>
      <p:sp>
        <p:nvSpPr>
          <p:cNvPr id="9" name="Rectangle 8"/>
          <p:cNvSpPr/>
          <p:nvPr/>
        </p:nvSpPr>
        <p:spPr>
          <a:xfrm>
            <a:off x="2308721" y="2865812"/>
            <a:ext cx="1955388" cy="707886"/>
          </a:xfrm>
          <a:prstGeom prst="rect">
            <a:avLst/>
          </a:prstGeom>
        </p:spPr>
        <p:txBody>
          <a:bodyPr wrap="square">
            <a:spAutoFit/>
          </a:bodyPr>
          <a:lstStyle/>
          <a:p>
            <a:r>
              <a:rPr lang="en-US" sz="2000" b="1" cap="all" dirty="0" smtClean="0">
                <a:ln w="0"/>
                <a:solidFill>
                  <a:schemeClr val="tx2">
                    <a:lumMod val="75000"/>
                  </a:schemeClr>
                </a:solidFill>
                <a:effectLst>
                  <a:reflection blurRad="12700" stA="50000" endPos="50000" dist="5000" dir="5400000" sy="-100000" rotWithShape="0"/>
                </a:effectLst>
              </a:rPr>
              <a:t>Collective </a:t>
            </a:r>
            <a:r>
              <a:rPr lang="en-US" sz="2000" b="1" cap="all" dirty="0" err="1" smtClean="0">
                <a:ln w="0"/>
                <a:solidFill>
                  <a:schemeClr val="tx2">
                    <a:lumMod val="75000"/>
                  </a:schemeClr>
                </a:solidFill>
                <a:effectLst>
                  <a:reflection blurRad="12700" stA="50000" endPos="50000" dist="5000" dir="5400000" sy="-100000" rotWithShape="0"/>
                </a:effectLst>
              </a:rPr>
              <a:t>sensemaking</a:t>
            </a:r>
            <a:endParaRPr lang="en-US" sz="2000" b="1" cap="all" dirty="0">
              <a:ln w="0"/>
              <a:solidFill>
                <a:schemeClr val="tx2">
                  <a:lumMod val="75000"/>
                </a:schemeClr>
              </a:solidFill>
              <a:effectLst>
                <a:reflection blurRad="12700" stA="50000" endPos="50000" dist="5000" dir="5400000" sy="-100000" rotWithShape="0"/>
              </a:effectLst>
            </a:endParaRPr>
          </a:p>
        </p:txBody>
      </p:sp>
      <p:sp>
        <p:nvSpPr>
          <p:cNvPr id="10" name="Rectangle 9"/>
          <p:cNvSpPr/>
          <p:nvPr/>
        </p:nvSpPr>
        <p:spPr>
          <a:xfrm>
            <a:off x="2308721" y="2106068"/>
            <a:ext cx="2896682" cy="707886"/>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2000" b="1" cap="all" dirty="0" smtClean="0">
                <a:ln w="0"/>
                <a:solidFill>
                  <a:schemeClr val="accent5">
                    <a:lumMod val="75000"/>
                  </a:schemeClr>
                </a:solidFill>
                <a:effectLst>
                  <a:reflection blurRad="12700" stA="50000" endPos="50000" dist="5000" dir="5400000" sy="-100000" rotWithShape="0"/>
                </a:effectLst>
              </a:rPr>
              <a:t>Emergent collaborations</a:t>
            </a:r>
            <a:endParaRPr lang="en-US" sz="2000" b="1" cap="all" dirty="0">
              <a:ln w="0"/>
              <a:solidFill>
                <a:schemeClr val="accent5">
                  <a:lumMod val="75000"/>
                </a:schemeClr>
              </a:solidFill>
              <a:effectLst>
                <a:reflection blurRad="12700" stA="50000" endPos="50000" dist="5000" dir="5400000" sy="-100000" rotWithShape="0"/>
              </a:effectLst>
            </a:endParaRPr>
          </a:p>
        </p:txBody>
      </p:sp>
      <p:sp>
        <p:nvSpPr>
          <p:cNvPr id="12" name="Rounded Rectangular Callout 11"/>
          <p:cNvSpPr/>
          <p:nvPr/>
        </p:nvSpPr>
        <p:spPr>
          <a:xfrm>
            <a:off x="4679156" y="5722473"/>
            <a:ext cx="1422610" cy="806822"/>
          </a:xfrm>
          <a:prstGeom prst="wedgeRoundRectCallout">
            <a:avLst>
              <a:gd name="adj1" fmla="val -78638"/>
              <a:gd name="adj2" fmla="val 1936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rgbClr val="000000"/>
                </a:solidFill>
              </a:rPr>
              <a:t>Funding is shrinking</a:t>
            </a:r>
            <a:endParaRPr lang="en-US" dirty="0">
              <a:solidFill>
                <a:srgbClr val="000000"/>
              </a:solidFill>
            </a:endParaRPr>
          </a:p>
        </p:txBody>
      </p:sp>
      <p:sp>
        <p:nvSpPr>
          <p:cNvPr id="13" name="Rounded Rectangular Callout 12"/>
          <p:cNvSpPr/>
          <p:nvPr/>
        </p:nvSpPr>
        <p:spPr>
          <a:xfrm>
            <a:off x="7575176" y="3959317"/>
            <a:ext cx="1111624" cy="2345767"/>
          </a:xfrm>
          <a:prstGeom prst="wedgeRoundRectCallout">
            <a:avLst>
              <a:gd name="adj1" fmla="val -280816"/>
              <a:gd name="adj2" fmla="val 1409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rgbClr val="000000"/>
                </a:solidFill>
              </a:rPr>
              <a:t>We’re here to work with people, not forms</a:t>
            </a:r>
            <a:endParaRPr lang="en-US" dirty="0">
              <a:solidFill>
                <a:srgbClr val="000000"/>
              </a:solidFill>
            </a:endParaRPr>
          </a:p>
        </p:txBody>
      </p:sp>
      <p:sp>
        <p:nvSpPr>
          <p:cNvPr id="14" name="Rounded Rectangular Callout 13"/>
          <p:cNvSpPr/>
          <p:nvPr/>
        </p:nvSpPr>
        <p:spPr>
          <a:xfrm>
            <a:off x="5414579" y="3573698"/>
            <a:ext cx="1866753" cy="1635460"/>
          </a:xfrm>
          <a:prstGeom prst="wedgeRoundRectCallout">
            <a:avLst>
              <a:gd name="adj1" fmla="val -94391"/>
              <a:gd name="adj2" fmla="val 2881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rgbClr val="000000"/>
                </a:solidFill>
              </a:rPr>
              <a:t>What information will help our clients? Help us workers?</a:t>
            </a:r>
            <a:endParaRPr lang="en-US" dirty="0">
              <a:solidFill>
                <a:srgbClr val="000000"/>
              </a:solidFill>
            </a:endParaRPr>
          </a:p>
        </p:txBody>
      </p:sp>
      <p:sp>
        <p:nvSpPr>
          <p:cNvPr id="15" name="Rounded Rectangular Callout 14"/>
          <p:cNvSpPr/>
          <p:nvPr/>
        </p:nvSpPr>
        <p:spPr>
          <a:xfrm>
            <a:off x="4403561" y="2566020"/>
            <a:ext cx="4172674" cy="824233"/>
          </a:xfrm>
          <a:prstGeom prst="wedgeRoundRectCallout">
            <a:avLst>
              <a:gd name="adj1" fmla="val -59937"/>
              <a:gd name="adj2" fmla="val 128115"/>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rgbClr val="000000"/>
                </a:solidFill>
              </a:rPr>
              <a:t>What Works Wellbeing is measuring the wrong things</a:t>
            </a:r>
            <a:endParaRPr lang="en-US" dirty="0">
              <a:solidFill>
                <a:srgbClr val="000000"/>
              </a:solidFill>
            </a:endParaRPr>
          </a:p>
        </p:txBody>
      </p:sp>
      <p:sp>
        <p:nvSpPr>
          <p:cNvPr id="16" name="Rounded Rectangular Callout 15"/>
          <p:cNvSpPr/>
          <p:nvPr/>
        </p:nvSpPr>
        <p:spPr>
          <a:xfrm>
            <a:off x="2554111" y="1427268"/>
            <a:ext cx="6365769" cy="397750"/>
          </a:xfrm>
          <a:prstGeom prst="wedgeRoundRectCallout">
            <a:avLst>
              <a:gd name="adj1" fmla="val -32596"/>
              <a:gd name="adj2" fmla="val 140294"/>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rgbClr val="000000"/>
                </a:solidFill>
              </a:rPr>
              <a:t>Data that informs individual practice and </a:t>
            </a:r>
            <a:r>
              <a:rPr lang="en-US" dirty="0" err="1" smtClean="0">
                <a:solidFill>
                  <a:srgbClr val="000000"/>
                </a:solidFill>
              </a:rPr>
              <a:t>organisational</a:t>
            </a:r>
            <a:r>
              <a:rPr lang="en-US" dirty="0" smtClean="0">
                <a:solidFill>
                  <a:srgbClr val="000000"/>
                </a:solidFill>
              </a:rPr>
              <a:t> level</a:t>
            </a:r>
            <a:endParaRPr lang="en-US" dirty="0">
              <a:solidFill>
                <a:srgbClr val="000000"/>
              </a:solidFill>
            </a:endParaRPr>
          </a:p>
        </p:txBody>
      </p:sp>
      <p:sp>
        <p:nvSpPr>
          <p:cNvPr id="17" name="Rounded Rectangular Callout 16"/>
          <p:cNvSpPr/>
          <p:nvPr/>
        </p:nvSpPr>
        <p:spPr>
          <a:xfrm>
            <a:off x="528079" y="762000"/>
            <a:ext cx="8391801" cy="522889"/>
          </a:xfrm>
          <a:prstGeom prst="wedgeRoundRectCallout">
            <a:avLst>
              <a:gd name="adj1" fmla="val 19804"/>
              <a:gd name="adj2" fmla="val 53283"/>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rgbClr val="000000"/>
                </a:solidFill>
              </a:rPr>
              <a:t>Partnership Working: Board support and investment in worker-developed evaluation</a:t>
            </a:r>
            <a:endParaRPr lang="en-US" dirty="0">
              <a:solidFill>
                <a:srgbClr val="000000"/>
              </a:solidFill>
            </a:endParaRPr>
          </a:p>
        </p:txBody>
      </p:sp>
    </p:spTree>
    <p:extLst>
      <p:ext uri="{BB962C8B-B14F-4D97-AF65-F5344CB8AC3E}">
        <p14:creationId xmlns:p14="http://schemas.microsoft.com/office/powerpoint/2010/main" val="4105697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Describing SOAR evaluation methods</a:t>
            </a:r>
            <a:endParaRPr lang="en-US" dirty="0"/>
          </a:p>
        </p:txBody>
      </p:sp>
      <p:sp>
        <p:nvSpPr>
          <p:cNvPr id="3" name="TextBox 2"/>
          <p:cNvSpPr txBox="1"/>
          <p:nvPr/>
        </p:nvSpPr>
        <p:spPr>
          <a:xfrm>
            <a:off x="737393" y="1310838"/>
            <a:ext cx="7578748" cy="646331"/>
          </a:xfrm>
          <a:prstGeom prst="rect">
            <a:avLst/>
          </a:prstGeom>
          <a:noFill/>
        </p:spPr>
        <p:txBody>
          <a:bodyPr wrap="square" rtlCol="0">
            <a:spAutoFit/>
          </a:bodyPr>
          <a:lstStyle/>
          <a:p>
            <a:r>
              <a:rPr lang="en-US" dirty="0" smtClean="0"/>
              <a:t>Describing the methods in story format makes it more accessible and people feel proud of their work</a:t>
            </a:r>
            <a:endParaRPr lang="en-US" dirty="0"/>
          </a:p>
        </p:txBody>
      </p:sp>
      <p:pic>
        <p:nvPicPr>
          <p:cNvPr id="4" name="Picture 3" descr="Screen Shot 2018-07-11 at 14.28.5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1323"/>
            <a:ext cx="9144000" cy="6546677"/>
          </a:xfrm>
          <a:prstGeom prst="rect">
            <a:avLst/>
          </a:prstGeom>
        </p:spPr>
      </p:pic>
    </p:spTree>
    <p:extLst>
      <p:ext uri="{BB962C8B-B14F-4D97-AF65-F5344CB8AC3E}">
        <p14:creationId xmlns:p14="http://schemas.microsoft.com/office/powerpoint/2010/main" val="1349408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207029"/>
          </a:xfrm>
        </p:spPr>
        <p:txBody>
          <a:bodyPr>
            <a:noAutofit/>
          </a:bodyPr>
          <a:lstStyle/>
          <a:p>
            <a:r>
              <a:rPr lang="en-US" sz="3600" dirty="0" smtClean="0"/>
              <a:t>Creating a space for </a:t>
            </a:r>
            <a:br>
              <a:rPr lang="en-US" sz="3600" dirty="0" smtClean="0"/>
            </a:br>
            <a:r>
              <a:rPr lang="en-US" sz="3600" dirty="0" smtClean="0"/>
              <a:t>collective </a:t>
            </a:r>
            <a:r>
              <a:rPr lang="en-US" sz="3600" dirty="0" err="1" smtClean="0"/>
              <a:t>sensemaking</a:t>
            </a:r>
            <a:endParaRPr lang="en-US" sz="3600" dirty="0"/>
          </a:p>
        </p:txBody>
      </p:sp>
      <p:sp>
        <p:nvSpPr>
          <p:cNvPr id="4" name="Rounded Rectangle 3"/>
          <p:cNvSpPr/>
          <p:nvPr/>
        </p:nvSpPr>
        <p:spPr>
          <a:xfrm>
            <a:off x="2534024" y="1865162"/>
            <a:ext cx="4061536" cy="4174394"/>
          </a:xfrm>
          <a:prstGeom prst="roundRect">
            <a:avLst/>
          </a:prstGeom>
          <a:pattFill prst="pct5">
            <a:fgClr>
              <a:schemeClr val="tx1">
                <a:lumMod val="85000"/>
                <a:lumOff val="15000"/>
              </a:schemeClr>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2400" i="1" dirty="0" smtClean="0">
                <a:solidFill>
                  <a:schemeClr val="accent3">
                    <a:lumMod val="75000"/>
                  </a:schemeClr>
                </a:solidFill>
              </a:rPr>
              <a:t>Knowledge space </a:t>
            </a:r>
          </a:p>
          <a:p>
            <a:pPr algn="ctr">
              <a:spcAft>
                <a:spcPts val="600"/>
              </a:spcAft>
            </a:pPr>
            <a:r>
              <a:rPr lang="en-US" sz="2400" dirty="0" smtClean="0">
                <a:solidFill>
                  <a:schemeClr val="tx1"/>
                </a:solidFill>
              </a:rPr>
              <a:t>Bringing communities together to share How, for whom, where, why does community support work?</a:t>
            </a:r>
            <a:endParaRPr lang="en-US" sz="2400" dirty="0">
              <a:solidFill>
                <a:schemeClr val="tx1"/>
              </a:solidFill>
            </a:endParaRPr>
          </a:p>
        </p:txBody>
      </p:sp>
      <p:sp>
        <p:nvSpPr>
          <p:cNvPr id="6" name="TextBox 5"/>
          <p:cNvSpPr txBox="1"/>
          <p:nvPr/>
        </p:nvSpPr>
        <p:spPr>
          <a:xfrm>
            <a:off x="5733436" y="5275749"/>
            <a:ext cx="2265088"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Voluntary Action </a:t>
            </a:r>
          </a:p>
          <a:p>
            <a:r>
              <a:rPr lang="en-US" dirty="0" smtClean="0"/>
              <a:t>Sheffield</a:t>
            </a:r>
          </a:p>
        </p:txBody>
      </p:sp>
      <p:sp>
        <p:nvSpPr>
          <p:cNvPr id="7" name="TextBox 6"/>
          <p:cNvSpPr txBox="1"/>
          <p:nvPr/>
        </p:nvSpPr>
        <p:spPr>
          <a:xfrm>
            <a:off x="5733436" y="2230615"/>
            <a:ext cx="2249819"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People Keeping Well in the Community</a:t>
            </a:r>
            <a:endParaRPr lang="en-US" dirty="0"/>
          </a:p>
        </p:txBody>
      </p:sp>
      <p:sp>
        <p:nvSpPr>
          <p:cNvPr id="8" name="TextBox 7"/>
          <p:cNvSpPr txBox="1"/>
          <p:nvPr/>
        </p:nvSpPr>
        <p:spPr>
          <a:xfrm>
            <a:off x="1787396" y="4117179"/>
            <a:ext cx="805025"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r"/>
            <a:r>
              <a:rPr lang="en-US" dirty="0" smtClean="0"/>
              <a:t>Zest</a:t>
            </a:r>
            <a:endParaRPr lang="en-US" dirty="0"/>
          </a:p>
        </p:txBody>
      </p:sp>
      <p:sp>
        <p:nvSpPr>
          <p:cNvPr id="9" name="TextBox 8"/>
          <p:cNvSpPr txBox="1"/>
          <p:nvPr/>
        </p:nvSpPr>
        <p:spPr>
          <a:xfrm>
            <a:off x="1505386" y="2348233"/>
            <a:ext cx="1105649"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r"/>
            <a:r>
              <a:rPr lang="en-US" dirty="0" smtClean="0"/>
              <a:t>       </a:t>
            </a:r>
          </a:p>
          <a:p>
            <a:pPr algn="r"/>
            <a:r>
              <a:rPr lang="en-US" dirty="0" smtClean="0"/>
              <a:t>SOAR</a:t>
            </a:r>
          </a:p>
        </p:txBody>
      </p:sp>
      <p:pic>
        <p:nvPicPr>
          <p:cNvPr id="10" name="Picture 9" descr="Screen Shot 2018-06-19 at 15.48.5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1889" y="5083320"/>
            <a:ext cx="693269" cy="956236"/>
          </a:xfrm>
          <a:prstGeom prst="rect">
            <a:avLst/>
          </a:prstGeom>
        </p:spPr>
      </p:pic>
      <p:pic>
        <p:nvPicPr>
          <p:cNvPr id="11" name="Picture 10" descr="Screen Shot 2018-06-19 at 15.48.5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127" y="3627635"/>
            <a:ext cx="693269" cy="956236"/>
          </a:xfrm>
          <a:prstGeom prst="rect">
            <a:avLst/>
          </a:prstGeom>
        </p:spPr>
      </p:pic>
      <p:pic>
        <p:nvPicPr>
          <p:cNvPr id="12" name="Picture 11" descr="Screen Shot 2018-06-19 at 15.48.5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6509" y="3530275"/>
            <a:ext cx="693269" cy="956236"/>
          </a:xfrm>
          <a:prstGeom prst="rect">
            <a:avLst/>
          </a:prstGeom>
        </p:spPr>
      </p:pic>
      <p:pic>
        <p:nvPicPr>
          <p:cNvPr id="13" name="Picture 12" descr="Screen Shot 2018-06-19 at 15.48.5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101" y="2182822"/>
            <a:ext cx="693269" cy="977153"/>
          </a:xfrm>
          <a:prstGeom prst="rect">
            <a:avLst/>
          </a:prstGeom>
        </p:spPr>
      </p:pic>
      <p:pic>
        <p:nvPicPr>
          <p:cNvPr id="14" name="Picture 13" descr="Screen Shot 2018-06-19 at 15.48.5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3200" y="1920710"/>
            <a:ext cx="693269" cy="956236"/>
          </a:xfrm>
          <a:prstGeom prst="rect">
            <a:avLst/>
          </a:prstGeom>
        </p:spPr>
      </p:pic>
      <p:sp>
        <p:nvSpPr>
          <p:cNvPr id="5" name="TextBox 4"/>
          <p:cNvSpPr txBox="1"/>
          <p:nvPr/>
        </p:nvSpPr>
        <p:spPr>
          <a:xfrm>
            <a:off x="1505386" y="5377726"/>
            <a:ext cx="1670423"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r"/>
            <a:endParaRPr lang="en-US" dirty="0"/>
          </a:p>
          <a:p>
            <a:pPr algn="r"/>
            <a:r>
              <a:rPr lang="en-US" dirty="0" smtClean="0"/>
              <a:t>Shipshape</a:t>
            </a:r>
          </a:p>
        </p:txBody>
      </p:sp>
      <p:pic>
        <p:nvPicPr>
          <p:cNvPr id="3" name="Picture 2" descr="Screen Shot 2018-06-19 at 15.48.5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0180" y="5092304"/>
            <a:ext cx="693269" cy="956236"/>
          </a:xfrm>
          <a:prstGeom prst="rect">
            <a:avLst/>
          </a:prstGeom>
        </p:spPr>
      </p:pic>
      <p:sp>
        <p:nvSpPr>
          <p:cNvPr id="15" name="TextBox 14"/>
          <p:cNvSpPr txBox="1"/>
          <p:nvPr/>
        </p:nvSpPr>
        <p:spPr>
          <a:xfrm>
            <a:off x="6448189" y="3794013"/>
            <a:ext cx="12037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n-US" dirty="0" smtClean="0"/>
          </a:p>
          <a:p>
            <a:r>
              <a:rPr lang="en-US" dirty="0" smtClean="0"/>
              <a:t>MCDT</a:t>
            </a:r>
            <a:endParaRPr lang="en-US" dirty="0"/>
          </a:p>
        </p:txBody>
      </p:sp>
    </p:spTree>
    <p:extLst>
      <p:ext uri="{BB962C8B-B14F-4D97-AF65-F5344CB8AC3E}">
        <p14:creationId xmlns:p14="http://schemas.microsoft.com/office/powerpoint/2010/main" val="2859524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Brokering the knowledge</a:t>
            </a:r>
            <a:endParaRPr lang="en-US" dirty="0"/>
          </a:p>
        </p:txBody>
      </p:sp>
      <p:pic>
        <p:nvPicPr>
          <p:cNvPr id="3" name="Picture 2" descr="Screen Shot 2018-07-12 at 07.51.1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9333" y="1594555"/>
            <a:ext cx="6364111" cy="4572000"/>
          </a:xfrm>
          <a:prstGeom prst="rect">
            <a:avLst/>
          </a:prstGeom>
        </p:spPr>
      </p:pic>
    </p:spTree>
    <p:extLst>
      <p:ext uri="{BB962C8B-B14F-4D97-AF65-F5344CB8AC3E}">
        <p14:creationId xmlns:p14="http://schemas.microsoft.com/office/powerpoint/2010/main" val="767512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Using different methods changes the interaction</a:t>
            </a:r>
            <a:endParaRPr lang="en-US" dirty="0"/>
          </a:p>
        </p:txBody>
      </p:sp>
      <p:pic>
        <p:nvPicPr>
          <p:cNvPr id="4" name="Picture 3" descr="Screen Shot 2018-07-11 at 14.32.4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9716"/>
            <a:ext cx="9144000" cy="6548284"/>
          </a:xfrm>
          <a:prstGeom prst="rect">
            <a:avLst/>
          </a:prstGeom>
        </p:spPr>
      </p:pic>
    </p:spTree>
    <p:extLst>
      <p:ext uri="{BB962C8B-B14F-4D97-AF65-F5344CB8AC3E}">
        <p14:creationId xmlns:p14="http://schemas.microsoft.com/office/powerpoint/2010/main" val="40073494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298628" y="1412776"/>
            <a:ext cx="3665860" cy="1296144"/>
          </a:xfrm>
          <a:prstGeom prst="rect">
            <a:avLst/>
          </a:prstGeom>
        </p:spPr>
      </p:pic>
      <p:pic>
        <p:nvPicPr>
          <p:cNvPr id="7" name="Picture 6"/>
          <p:cNvPicPr>
            <a:picLocks noChangeAspect="1"/>
          </p:cNvPicPr>
          <p:nvPr/>
        </p:nvPicPr>
        <p:blipFill>
          <a:blip r:embed="rId3"/>
          <a:stretch>
            <a:fillRect/>
          </a:stretch>
        </p:blipFill>
        <p:spPr>
          <a:xfrm>
            <a:off x="3295484" y="2276872"/>
            <a:ext cx="3508764" cy="2232248"/>
          </a:xfrm>
          <a:prstGeom prst="rect">
            <a:avLst/>
          </a:prstGeom>
        </p:spPr>
      </p:pic>
      <p:sp>
        <p:nvSpPr>
          <p:cNvPr id="2" name="Title 1"/>
          <p:cNvSpPr>
            <a:spLocks noGrp="1"/>
          </p:cNvSpPr>
          <p:nvPr>
            <p:ph type="title"/>
          </p:nvPr>
        </p:nvSpPr>
        <p:spPr/>
        <p:txBody>
          <a:bodyPr/>
          <a:lstStyle/>
          <a:p>
            <a:r>
              <a:rPr lang="en-US" dirty="0" smtClean="0"/>
              <a:t>Constructing the story</a:t>
            </a:r>
            <a:endParaRPr lang="en-US" dirty="0"/>
          </a:p>
        </p:txBody>
      </p:sp>
      <p:pic>
        <p:nvPicPr>
          <p:cNvPr id="3" name="Picture 2" descr="Screen Shot 2018-03-04 at 17.29.1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1340768"/>
            <a:ext cx="3528392" cy="2232248"/>
          </a:xfrm>
          <a:prstGeom prst="rect">
            <a:avLst/>
          </a:prstGeom>
        </p:spPr>
      </p:pic>
      <p:pic>
        <p:nvPicPr>
          <p:cNvPr id="4" name="Picture 3"/>
          <p:cNvPicPr>
            <a:picLocks noChangeAspect="1"/>
          </p:cNvPicPr>
          <p:nvPr/>
        </p:nvPicPr>
        <p:blipFill>
          <a:blip r:embed="rId5"/>
          <a:stretch>
            <a:fillRect/>
          </a:stretch>
        </p:blipFill>
        <p:spPr>
          <a:xfrm>
            <a:off x="5724128" y="4491664"/>
            <a:ext cx="3240360" cy="2249704"/>
          </a:xfrm>
          <a:prstGeom prst="rect">
            <a:avLst/>
          </a:prstGeom>
        </p:spPr>
      </p:pic>
      <p:pic>
        <p:nvPicPr>
          <p:cNvPr id="6" name="Picture 5"/>
          <p:cNvPicPr>
            <a:picLocks noChangeAspect="1"/>
          </p:cNvPicPr>
          <p:nvPr/>
        </p:nvPicPr>
        <p:blipFill>
          <a:blip r:embed="rId6"/>
          <a:stretch>
            <a:fillRect/>
          </a:stretch>
        </p:blipFill>
        <p:spPr>
          <a:xfrm>
            <a:off x="251520" y="4475840"/>
            <a:ext cx="3456384" cy="2265528"/>
          </a:xfrm>
          <a:prstGeom prst="rect">
            <a:avLst/>
          </a:prstGeom>
        </p:spPr>
      </p:pic>
    </p:spTree>
    <p:extLst>
      <p:ext uri="{BB962C8B-B14F-4D97-AF65-F5344CB8AC3E}">
        <p14:creationId xmlns:p14="http://schemas.microsoft.com/office/powerpoint/2010/main" val="214553856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8-03-04 at 17.50.0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22462"/>
            <a:ext cx="9144000" cy="5735538"/>
          </a:xfrm>
          <a:prstGeom prst="rect">
            <a:avLst/>
          </a:prstGeom>
        </p:spPr>
      </p:pic>
      <p:sp>
        <p:nvSpPr>
          <p:cNvPr id="3" name="Title 2"/>
          <p:cNvSpPr>
            <a:spLocks noGrp="1"/>
          </p:cNvSpPr>
          <p:nvPr>
            <p:ph type="title"/>
          </p:nvPr>
        </p:nvSpPr>
        <p:spPr>
          <a:xfrm>
            <a:off x="457200" y="274638"/>
            <a:ext cx="8229600" cy="850106"/>
          </a:xfrm>
        </p:spPr>
        <p:txBody>
          <a:bodyPr/>
          <a:lstStyle/>
          <a:p>
            <a:r>
              <a:rPr lang="en-US" dirty="0" smtClean="0"/>
              <a:t>Co-created storyboard</a:t>
            </a:r>
            <a:endParaRPr lang="en-US" dirty="0"/>
          </a:p>
        </p:txBody>
      </p:sp>
    </p:spTree>
    <p:extLst>
      <p:ext uri="{BB962C8B-B14F-4D97-AF65-F5344CB8AC3E}">
        <p14:creationId xmlns:p14="http://schemas.microsoft.com/office/powerpoint/2010/main" val="191960937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4362"/>
          </a:xfrm>
        </p:spPr>
        <p:txBody>
          <a:bodyPr>
            <a:noAutofit/>
          </a:bodyPr>
          <a:lstStyle/>
          <a:p>
            <a:r>
              <a:rPr lang="en-US" sz="3600" dirty="0" smtClean="0"/>
              <a:t>Emergent collaborations</a:t>
            </a:r>
            <a:endParaRPr lang="en-US" sz="3600" dirty="0"/>
          </a:p>
        </p:txBody>
      </p:sp>
      <p:sp>
        <p:nvSpPr>
          <p:cNvPr id="4" name="Rounded Rectangle 3"/>
          <p:cNvSpPr/>
          <p:nvPr/>
        </p:nvSpPr>
        <p:spPr>
          <a:xfrm>
            <a:off x="2534024" y="1865162"/>
            <a:ext cx="4061536" cy="3018675"/>
          </a:xfrm>
          <a:prstGeom prst="roundRect">
            <a:avLst/>
          </a:prstGeom>
          <a:pattFill prst="pct5">
            <a:fgClr>
              <a:schemeClr val="tx1">
                <a:lumMod val="85000"/>
                <a:lumOff val="15000"/>
              </a:schemeClr>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2400" i="1" dirty="0" smtClean="0">
                <a:solidFill>
                  <a:schemeClr val="accent3">
                    <a:lumMod val="75000"/>
                  </a:schemeClr>
                </a:solidFill>
              </a:rPr>
              <a:t>Knowledge space </a:t>
            </a:r>
          </a:p>
          <a:p>
            <a:pPr algn="ctr">
              <a:spcAft>
                <a:spcPts val="600"/>
              </a:spcAft>
            </a:pPr>
            <a:r>
              <a:rPr lang="en-US" sz="2400" dirty="0" smtClean="0">
                <a:solidFill>
                  <a:schemeClr val="tx1"/>
                </a:solidFill>
              </a:rPr>
              <a:t>Bringing communities together to share How, for whom, where, why does community support work?</a:t>
            </a:r>
            <a:endParaRPr lang="en-US" sz="2400" dirty="0">
              <a:solidFill>
                <a:schemeClr val="tx1"/>
              </a:solidFill>
            </a:endParaRPr>
          </a:p>
        </p:txBody>
      </p:sp>
      <p:sp>
        <p:nvSpPr>
          <p:cNvPr id="6" name="TextBox 5"/>
          <p:cNvSpPr txBox="1"/>
          <p:nvPr/>
        </p:nvSpPr>
        <p:spPr>
          <a:xfrm>
            <a:off x="6499972" y="4245401"/>
            <a:ext cx="1652494"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Voluntary Action </a:t>
            </a:r>
          </a:p>
          <a:p>
            <a:r>
              <a:rPr lang="en-US" dirty="0" smtClean="0"/>
              <a:t>Sheffield</a:t>
            </a:r>
          </a:p>
        </p:txBody>
      </p:sp>
      <p:sp>
        <p:nvSpPr>
          <p:cNvPr id="7" name="TextBox 6"/>
          <p:cNvSpPr txBox="1"/>
          <p:nvPr/>
        </p:nvSpPr>
        <p:spPr>
          <a:xfrm>
            <a:off x="5707529" y="1433462"/>
            <a:ext cx="2249819"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People Keeping Well in the Community</a:t>
            </a:r>
            <a:endParaRPr lang="en-US" dirty="0"/>
          </a:p>
        </p:txBody>
      </p:sp>
      <p:sp>
        <p:nvSpPr>
          <p:cNvPr id="8" name="TextBox 7"/>
          <p:cNvSpPr txBox="1"/>
          <p:nvPr/>
        </p:nvSpPr>
        <p:spPr>
          <a:xfrm>
            <a:off x="1806010" y="4301845"/>
            <a:ext cx="805025"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r"/>
            <a:r>
              <a:rPr lang="en-US" dirty="0" smtClean="0"/>
              <a:t>Zest</a:t>
            </a:r>
            <a:endParaRPr lang="en-US" dirty="0"/>
          </a:p>
        </p:txBody>
      </p:sp>
      <p:sp>
        <p:nvSpPr>
          <p:cNvPr id="9" name="TextBox 8"/>
          <p:cNvSpPr txBox="1"/>
          <p:nvPr/>
        </p:nvSpPr>
        <p:spPr>
          <a:xfrm>
            <a:off x="1505386" y="2883944"/>
            <a:ext cx="1105649"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r"/>
            <a:r>
              <a:rPr lang="en-US" dirty="0" smtClean="0"/>
              <a:t>       </a:t>
            </a:r>
          </a:p>
          <a:p>
            <a:pPr algn="r"/>
            <a:r>
              <a:rPr lang="en-US" dirty="0" smtClean="0"/>
              <a:t>SOAR</a:t>
            </a:r>
          </a:p>
        </p:txBody>
      </p:sp>
      <p:pic>
        <p:nvPicPr>
          <p:cNvPr id="10" name="Picture 9" descr="Screen Shot 2018-06-19 at 15.48.5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0713" y="4161134"/>
            <a:ext cx="693269" cy="956236"/>
          </a:xfrm>
          <a:prstGeom prst="rect">
            <a:avLst/>
          </a:prstGeom>
        </p:spPr>
      </p:pic>
      <p:pic>
        <p:nvPicPr>
          <p:cNvPr id="11" name="Picture 10" descr="Screen Shot 2018-06-19 at 15.48.5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7486" y="4130115"/>
            <a:ext cx="693269" cy="956236"/>
          </a:xfrm>
          <a:prstGeom prst="rect">
            <a:avLst/>
          </a:prstGeom>
        </p:spPr>
      </p:pic>
      <p:pic>
        <p:nvPicPr>
          <p:cNvPr id="12" name="Picture 11" descr="Screen Shot 2018-06-19 at 15.48.5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6509" y="2671399"/>
            <a:ext cx="693269" cy="956236"/>
          </a:xfrm>
          <a:prstGeom prst="rect">
            <a:avLst/>
          </a:prstGeom>
        </p:spPr>
      </p:pic>
      <p:pic>
        <p:nvPicPr>
          <p:cNvPr id="13" name="Picture 12" descr="Screen Shot 2018-06-19 at 15.48.5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101" y="2650482"/>
            <a:ext cx="693269" cy="977153"/>
          </a:xfrm>
          <a:prstGeom prst="rect">
            <a:avLst/>
          </a:prstGeom>
        </p:spPr>
      </p:pic>
      <p:pic>
        <p:nvPicPr>
          <p:cNvPr id="14" name="Picture 13" descr="Screen Shot 2018-06-19 at 15.48.5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3200" y="1181446"/>
            <a:ext cx="693269" cy="956236"/>
          </a:xfrm>
          <a:prstGeom prst="rect">
            <a:avLst/>
          </a:prstGeom>
        </p:spPr>
      </p:pic>
      <p:sp>
        <p:nvSpPr>
          <p:cNvPr id="5" name="TextBox 4"/>
          <p:cNvSpPr txBox="1"/>
          <p:nvPr/>
        </p:nvSpPr>
        <p:spPr>
          <a:xfrm>
            <a:off x="1505386" y="1433462"/>
            <a:ext cx="1670423"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r"/>
            <a:endParaRPr lang="en-US" dirty="0"/>
          </a:p>
          <a:p>
            <a:pPr algn="r"/>
            <a:r>
              <a:rPr lang="en-US" dirty="0" smtClean="0"/>
              <a:t>Shipshape</a:t>
            </a:r>
          </a:p>
        </p:txBody>
      </p:sp>
      <p:pic>
        <p:nvPicPr>
          <p:cNvPr id="3" name="Picture 2" descr="Screen Shot 2018-06-19 at 15.48.5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101" y="1181446"/>
            <a:ext cx="693269" cy="956236"/>
          </a:xfrm>
          <a:prstGeom prst="rect">
            <a:avLst/>
          </a:prstGeom>
        </p:spPr>
      </p:pic>
      <p:sp>
        <p:nvSpPr>
          <p:cNvPr id="15" name="TextBox 14"/>
          <p:cNvSpPr txBox="1"/>
          <p:nvPr/>
        </p:nvSpPr>
        <p:spPr>
          <a:xfrm>
            <a:off x="6499972" y="2926817"/>
            <a:ext cx="12037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n-US" dirty="0" smtClean="0"/>
          </a:p>
          <a:p>
            <a:r>
              <a:rPr lang="en-US" dirty="0" smtClean="0"/>
              <a:t>MCDT</a:t>
            </a:r>
            <a:endParaRPr lang="en-US" dirty="0"/>
          </a:p>
        </p:txBody>
      </p:sp>
      <p:sp>
        <p:nvSpPr>
          <p:cNvPr id="16" name="TextBox 15"/>
          <p:cNvSpPr txBox="1"/>
          <p:nvPr/>
        </p:nvSpPr>
        <p:spPr>
          <a:xfrm>
            <a:off x="776112" y="5211064"/>
            <a:ext cx="8085666" cy="1384995"/>
          </a:xfrm>
          <a:prstGeom prst="rect">
            <a:avLst/>
          </a:prstGeom>
          <a:noFill/>
        </p:spPr>
        <p:txBody>
          <a:bodyPr wrap="square" rtlCol="0">
            <a:spAutoFit/>
          </a:bodyPr>
          <a:lstStyle/>
          <a:p>
            <a:r>
              <a:rPr lang="en-US" sz="2800" dirty="0" err="1" smtClean="0">
                <a:solidFill>
                  <a:schemeClr val="accent5">
                    <a:lumMod val="75000"/>
                  </a:schemeClr>
                </a:solidFill>
              </a:rPr>
              <a:t>Organisations</a:t>
            </a:r>
            <a:r>
              <a:rPr lang="en-US" sz="2800" dirty="0" smtClean="0">
                <a:solidFill>
                  <a:schemeClr val="accent5">
                    <a:lumMod val="75000"/>
                  </a:schemeClr>
                </a:solidFill>
              </a:rPr>
              <a:t> have shared values and a similar approach to provision that produces the same outcomes across different settings and circumstances</a:t>
            </a:r>
            <a:endParaRPr lang="en-US" sz="2800" dirty="0">
              <a:solidFill>
                <a:schemeClr val="accent5">
                  <a:lumMod val="75000"/>
                </a:schemeClr>
              </a:solidFill>
            </a:endParaRPr>
          </a:p>
        </p:txBody>
      </p:sp>
    </p:spTree>
    <p:extLst>
      <p:ext uri="{BB962C8B-B14F-4D97-AF65-F5344CB8AC3E}">
        <p14:creationId xmlns:p14="http://schemas.microsoft.com/office/powerpoint/2010/main" val="1246174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8-07-11 at 15.17.2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733" y="2336800"/>
            <a:ext cx="8111068" cy="4513007"/>
          </a:xfrm>
          <a:prstGeom prst="rect">
            <a:avLst/>
          </a:prstGeom>
        </p:spPr>
      </p:pic>
      <p:sp>
        <p:nvSpPr>
          <p:cNvPr id="3" name="Title 2"/>
          <p:cNvSpPr>
            <a:spLocks noGrp="1"/>
          </p:cNvSpPr>
          <p:nvPr>
            <p:ph type="title"/>
          </p:nvPr>
        </p:nvSpPr>
        <p:spPr>
          <a:xfrm>
            <a:off x="457200" y="15501"/>
            <a:ext cx="8229600" cy="970782"/>
          </a:xfrm>
        </p:spPr>
        <p:txBody>
          <a:bodyPr>
            <a:normAutofit/>
          </a:bodyPr>
          <a:lstStyle/>
          <a:p>
            <a:r>
              <a:rPr lang="en-US" sz="3200" dirty="0" smtClean="0">
                <a:solidFill>
                  <a:schemeClr val="accent6">
                    <a:lumMod val="50000"/>
                  </a:schemeClr>
                </a:solidFill>
              </a:rPr>
              <a:t>The problem</a:t>
            </a:r>
            <a:endParaRPr lang="en-US" sz="3200" dirty="0">
              <a:solidFill>
                <a:schemeClr val="accent6">
                  <a:lumMod val="50000"/>
                </a:schemeClr>
              </a:solidFill>
            </a:endParaRPr>
          </a:p>
        </p:txBody>
      </p:sp>
      <p:sp>
        <p:nvSpPr>
          <p:cNvPr id="4" name="TextBox 3"/>
          <p:cNvSpPr txBox="1"/>
          <p:nvPr/>
        </p:nvSpPr>
        <p:spPr>
          <a:xfrm>
            <a:off x="575733" y="984850"/>
            <a:ext cx="8111067" cy="1200328"/>
          </a:xfrm>
          <a:prstGeom prst="rect">
            <a:avLst/>
          </a:prstGeom>
          <a:noFill/>
        </p:spPr>
        <p:txBody>
          <a:bodyPr wrap="square" rtlCol="0">
            <a:spAutoFit/>
          </a:bodyPr>
          <a:lstStyle/>
          <a:p>
            <a:r>
              <a:rPr lang="en-US" sz="2400" dirty="0" smtClean="0"/>
              <a:t>Shifting non-medical needs from primary care to community e.g. Life Navigators, Link Workers, Community Support workers. and more recently Social Prescribing.</a:t>
            </a:r>
            <a:endParaRPr lang="en-US" sz="2400" dirty="0"/>
          </a:p>
        </p:txBody>
      </p:sp>
      <p:sp>
        <p:nvSpPr>
          <p:cNvPr id="5" name="Oval Callout 4"/>
          <p:cNvSpPr/>
          <p:nvPr/>
        </p:nvSpPr>
        <p:spPr>
          <a:xfrm>
            <a:off x="745067" y="2336800"/>
            <a:ext cx="3234266" cy="1388533"/>
          </a:xfrm>
          <a:prstGeom prst="wedgeEllipseCallout">
            <a:avLst>
              <a:gd name="adj1" fmla="val 21790"/>
              <a:gd name="adj2" fmla="val 58841"/>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Our community </a:t>
            </a:r>
            <a:r>
              <a:rPr lang="en-US" dirty="0" err="1" smtClean="0"/>
              <a:t>organisations</a:t>
            </a:r>
            <a:r>
              <a:rPr lang="en-US" dirty="0" smtClean="0"/>
              <a:t> aren’t adequately funded for the demand!</a:t>
            </a:r>
            <a:endParaRPr lang="en-US" dirty="0"/>
          </a:p>
        </p:txBody>
      </p:sp>
      <p:sp>
        <p:nvSpPr>
          <p:cNvPr id="6" name="Oval Callout 5"/>
          <p:cNvSpPr/>
          <p:nvPr/>
        </p:nvSpPr>
        <p:spPr>
          <a:xfrm>
            <a:off x="4775200" y="1947334"/>
            <a:ext cx="3911600" cy="1778000"/>
          </a:xfrm>
          <a:prstGeom prst="wedgeEllipseCallout">
            <a:avLst>
              <a:gd name="adj1" fmla="val 25722"/>
              <a:gd name="adj2" fmla="val 66139"/>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We can’t shift any more resource from acute care to community unless you </a:t>
            </a:r>
            <a:r>
              <a:rPr lang="en-US" sz="2400" b="1" dirty="0" smtClean="0"/>
              <a:t>show us the evidence</a:t>
            </a:r>
            <a:endParaRPr lang="en-US" sz="2400" b="1" dirty="0"/>
          </a:p>
        </p:txBody>
      </p:sp>
    </p:spTree>
    <p:extLst>
      <p:ext uri="{BB962C8B-B14F-4D97-AF65-F5344CB8AC3E}">
        <p14:creationId xmlns:p14="http://schemas.microsoft.com/office/powerpoint/2010/main" val="34415571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8-02-21 at 10.57.1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2386317"/>
            <a:ext cx="6400800" cy="4306292"/>
          </a:xfrm>
          <a:prstGeom prst="rect">
            <a:avLst/>
          </a:prstGeom>
        </p:spPr>
      </p:pic>
      <p:sp>
        <p:nvSpPr>
          <p:cNvPr id="2" name="Title 1"/>
          <p:cNvSpPr>
            <a:spLocks noGrp="1"/>
          </p:cNvSpPr>
          <p:nvPr>
            <p:ph type="title"/>
          </p:nvPr>
        </p:nvSpPr>
        <p:spPr>
          <a:xfrm>
            <a:off x="457200" y="274638"/>
            <a:ext cx="8229600" cy="2838600"/>
          </a:xfrm>
        </p:spPr>
        <p:txBody>
          <a:bodyPr>
            <a:normAutofit/>
          </a:bodyPr>
          <a:lstStyle/>
          <a:p>
            <a:r>
              <a:rPr lang="en-US" dirty="0" smtClean="0"/>
              <a:t>Collective voice and action by community </a:t>
            </a:r>
            <a:r>
              <a:rPr lang="en-US" dirty="0" err="1" smtClean="0"/>
              <a:t>organisations</a:t>
            </a:r>
            <a:r>
              <a:rPr lang="en-US" dirty="0" smtClean="0"/>
              <a:t>: </a:t>
            </a:r>
            <a:br>
              <a:rPr lang="en-US" dirty="0" smtClean="0"/>
            </a:br>
            <a:r>
              <a:rPr lang="en-US" dirty="0" smtClean="0"/>
              <a:t>“</a:t>
            </a:r>
            <a:r>
              <a:rPr lang="en-US" dirty="0" smtClean="0"/>
              <a:t>This never would have happened without</a:t>
            </a:r>
            <a:r>
              <a:rPr lang="mr-IN" dirty="0" smtClean="0"/>
              <a:t>…</a:t>
            </a:r>
            <a:r>
              <a:rPr lang="en-GB" dirty="0" smtClean="0"/>
              <a:t>”</a:t>
            </a:r>
            <a:endParaRPr lang="en-US" dirty="0"/>
          </a:p>
        </p:txBody>
      </p:sp>
    </p:spTree>
    <p:extLst>
      <p:ext uri="{BB962C8B-B14F-4D97-AF65-F5344CB8AC3E}">
        <p14:creationId xmlns:p14="http://schemas.microsoft.com/office/powerpoint/2010/main" val="141222806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Bringing those with more or less credible evidence into a neutral knowledge space</a:t>
            </a:r>
            <a:endParaRPr lang="en-US" sz="3600" dirty="0"/>
          </a:p>
        </p:txBody>
      </p:sp>
      <p:sp>
        <p:nvSpPr>
          <p:cNvPr id="4" name="Rounded Rectangle 3"/>
          <p:cNvSpPr/>
          <p:nvPr/>
        </p:nvSpPr>
        <p:spPr>
          <a:xfrm>
            <a:off x="3003176" y="2457828"/>
            <a:ext cx="3316942" cy="3018675"/>
          </a:xfrm>
          <a:prstGeom prst="roundRect">
            <a:avLst/>
          </a:prstGeom>
          <a:pattFill prst="pct5">
            <a:fgClr>
              <a:schemeClr val="tx1">
                <a:lumMod val="85000"/>
                <a:lumOff val="15000"/>
              </a:schemeClr>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2400" dirty="0" smtClean="0">
                <a:solidFill>
                  <a:schemeClr val="tx1"/>
                </a:solidFill>
              </a:rPr>
              <a:t>Participatory evaluation training</a:t>
            </a:r>
          </a:p>
          <a:p>
            <a:pPr algn="ctr">
              <a:spcAft>
                <a:spcPts val="600"/>
              </a:spcAft>
            </a:pPr>
            <a:r>
              <a:rPr lang="en-US" sz="2400" dirty="0" smtClean="0">
                <a:solidFill>
                  <a:schemeClr val="tx1"/>
                </a:solidFill>
              </a:rPr>
              <a:t>Co-production learning event</a:t>
            </a:r>
          </a:p>
          <a:p>
            <a:pPr algn="ctr">
              <a:spcAft>
                <a:spcPts val="600"/>
              </a:spcAft>
            </a:pPr>
            <a:r>
              <a:rPr lang="en-US" sz="2400" dirty="0" smtClean="0">
                <a:solidFill>
                  <a:schemeClr val="tx1"/>
                </a:solidFill>
              </a:rPr>
              <a:t>Engaged learning event</a:t>
            </a:r>
            <a:endParaRPr lang="en-US" sz="2400" dirty="0">
              <a:solidFill>
                <a:schemeClr val="tx1"/>
              </a:solidFill>
            </a:endParaRPr>
          </a:p>
        </p:txBody>
      </p:sp>
      <p:sp>
        <p:nvSpPr>
          <p:cNvPr id="6" name="TextBox 5"/>
          <p:cNvSpPr txBox="1"/>
          <p:nvPr/>
        </p:nvSpPr>
        <p:spPr>
          <a:xfrm>
            <a:off x="6076655" y="5153337"/>
            <a:ext cx="1652494"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NHS CCG</a:t>
            </a:r>
          </a:p>
          <a:p>
            <a:endParaRPr lang="en-US" dirty="0"/>
          </a:p>
        </p:txBody>
      </p:sp>
      <p:sp>
        <p:nvSpPr>
          <p:cNvPr id="7" name="TextBox 6"/>
          <p:cNvSpPr txBox="1"/>
          <p:nvPr/>
        </p:nvSpPr>
        <p:spPr>
          <a:xfrm>
            <a:off x="5340872" y="1866148"/>
            <a:ext cx="2631740"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Voluntary Action Sheffield Community </a:t>
            </a:r>
            <a:r>
              <a:rPr lang="en-US" dirty="0" err="1" smtClean="0"/>
              <a:t>organisations</a:t>
            </a:r>
            <a:endParaRPr lang="en-US" dirty="0" smtClean="0"/>
          </a:p>
          <a:p>
            <a:endParaRPr lang="en-US" dirty="0"/>
          </a:p>
        </p:txBody>
      </p:sp>
      <p:sp>
        <p:nvSpPr>
          <p:cNvPr id="8" name="TextBox 7"/>
          <p:cNvSpPr txBox="1"/>
          <p:nvPr/>
        </p:nvSpPr>
        <p:spPr>
          <a:xfrm>
            <a:off x="1556870" y="5160941"/>
            <a:ext cx="2223246"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r"/>
            <a:r>
              <a:rPr lang="en-US" dirty="0" smtClean="0"/>
              <a:t>University Engaged Learning Group</a:t>
            </a:r>
            <a:endParaRPr lang="en-US" dirty="0"/>
          </a:p>
        </p:txBody>
      </p:sp>
      <p:sp>
        <p:nvSpPr>
          <p:cNvPr id="9" name="TextBox 8"/>
          <p:cNvSpPr txBox="1"/>
          <p:nvPr/>
        </p:nvSpPr>
        <p:spPr>
          <a:xfrm>
            <a:off x="1150469" y="3493282"/>
            <a:ext cx="2140483"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r"/>
            <a:r>
              <a:rPr lang="en-US" dirty="0" smtClean="0"/>
              <a:t>       University Social Accountability </a:t>
            </a:r>
          </a:p>
        </p:txBody>
      </p:sp>
      <p:pic>
        <p:nvPicPr>
          <p:cNvPr id="10" name="Picture 9" descr="Screen Shot 2018-06-19 at 15.48.5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0713" y="4963456"/>
            <a:ext cx="693269" cy="956236"/>
          </a:xfrm>
          <a:prstGeom prst="rect">
            <a:avLst/>
          </a:prstGeom>
        </p:spPr>
      </p:pic>
      <p:pic>
        <p:nvPicPr>
          <p:cNvPr id="11" name="Picture 10" descr="Screen Shot 2018-06-19 at 15.48.5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500" y="4998385"/>
            <a:ext cx="693269" cy="956236"/>
          </a:xfrm>
          <a:prstGeom prst="rect">
            <a:avLst/>
          </a:prstGeom>
        </p:spPr>
      </p:pic>
      <p:pic>
        <p:nvPicPr>
          <p:cNvPr id="13" name="Picture 12" descr="Screen Shot 2018-06-19 at 15.48.5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050" y="3250763"/>
            <a:ext cx="693269" cy="977153"/>
          </a:xfrm>
          <a:prstGeom prst="rect">
            <a:avLst/>
          </a:prstGeom>
        </p:spPr>
      </p:pic>
      <p:pic>
        <p:nvPicPr>
          <p:cNvPr id="14" name="Picture 13" descr="Screen Shot 2018-06-19 at 15.48.5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9318" y="1816844"/>
            <a:ext cx="693269" cy="956236"/>
          </a:xfrm>
          <a:prstGeom prst="rect">
            <a:avLst/>
          </a:prstGeom>
        </p:spPr>
      </p:pic>
      <p:sp>
        <p:nvSpPr>
          <p:cNvPr id="15" name="TextBox 14"/>
          <p:cNvSpPr txBox="1"/>
          <p:nvPr/>
        </p:nvSpPr>
        <p:spPr>
          <a:xfrm>
            <a:off x="6076655" y="3539912"/>
            <a:ext cx="1880693"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n-US" dirty="0" smtClean="0"/>
          </a:p>
          <a:p>
            <a:r>
              <a:rPr lang="en-US" dirty="0" smtClean="0"/>
              <a:t>Local Authority</a:t>
            </a:r>
          </a:p>
          <a:p>
            <a:endParaRPr lang="en-US" dirty="0"/>
          </a:p>
        </p:txBody>
      </p:sp>
      <p:pic>
        <p:nvPicPr>
          <p:cNvPr id="12" name="Picture 11" descr="Screen Shot 2018-06-19 at 15.48.5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3672" y="3460376"/>
            <a:ext cx="693269" cy="956236"/>
          </a:xfrm>
          <a:prstGeom prst="rect">
            <a:avLst/>
          </a:prstGeom>
        </p:spPr>
      </p:pic>
      <p:sp>
        <p:nvSpPr>
          <p:cNvPr id="5" name="TextBox 4"/>
          <p:cNvSpPr txBox="1"/>
          <p:nvPr/>
        </p:nvSpPr>
        <p:spPr>
          <a:xfrm>
            <a:off x="863601" y="1985389"/>
            <a:ext cx="2755081"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r"/>
            <a:endParaRPr lang="en-US" dirty="0"/>
          </a:p>
          <a:p>
            <a:pPr algn="r"/>
            <a:r>
              <a:rPr lang="en-US" dirty="0" smtClean="0"/>
              <a:t>Fellowship Sponsors</a:t>
            </a:r>
          </a:p>
        </p:txBody>
      </p:sp>
      <p:pic>
        <p:nvPicPr>
          <p:cNvPr id="3" name="Picture 2" descr="Screen Shot 2018-06-19 at 15.48.5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966" y="1688353"/>
            <a:ext cx="693269" cy="956236"/>
          </a:xfrm>
          <a:prstGeom prst="rect">
            <a:avLst/>
          </a:prstGeom>
        </p:spPr>
      </p:pic>
    </p:spTree>
    <p:extLst>
      <p:ext uri="{BB962C8B-B14F-4D97-AF65-F5344CB8AC3E}">
        <p14:creationId xmlns:p14="http://schemas.microsoft.com/office/powerpoint/2010/main" val="40512190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81251"/>
          </a:xfrm>
        </p:spPr>
        <p:txBody>
          <a:bodyPr>
            <a:normAutofit fontScale="90000"/>
          </a:bodyPr>
          <a:lstStyle/>
          <a:p>
            <a:r>
              <a:rPr lang="en-US" sz="3600" dirty="0" smtClean="0"/>
              <a:t/>
            </a:r>
            <a:br>
              <a:rPr lang="en-US" sz="3600" dirty="0" smtClean="0"/>
            </a:br>
            <a:r>
              <a:rPr lang="en-US" i="1" dirty="0" smtClean="0">
                <a:solidFill>
                  <a:srgbClr val="77933C"/>
                </a:solidFill>
              </a:rPr>
              <a:t>Progress to date</a:t>
            </a:r>
            <a:br>
              <a:rPr lang="en-US" i="1" dirty="0" smtClean="0">
                <a:solidFill>
                  <a:srgbClr val="77933C"/>
                </a:solidFill>
              </a:rPr>
            </a:br>
            <a:endParaRPr lang="en-US" i="1" dirty="0">
              <a:solidFill>
                <a:srgbClr val="77933C"/>
              </a:solidFill>
            </a:endParaRPr>
          </a:p>
        </p:txBody>
      </p:sp>
      <p:sp>
        <p:nvSpPr>
          <p:cNvPr id="3" name="Content Placeholder 2"/>
          <p:cNvSpPr>
            <a:spLocks noGrp="1"/>
          </p:cNvSpPr>
          <p:nvPr>
            <p:ph idx="1"/>
          </p:nvPr>
        </p:nvSpPr>
        <p:spPr>
          <a:xfrm>
            <a:off x="457200" y="1688643"/>
            <a:ext cx="8229600" cy="4846743"/>
          </a:xfrm>
        </p:spPr>
        <p:txBody>
          <a:bodyPr>
            <a:normAutofit fontScale="70000" lnSpcReduction="20000"/>
          </a:bodyPr>
          <a:lstStyle/>
          <a:p>
            <a:pPr marL="0" indent="0">
              <a:buNone/>
            </a:pPr>
            <a:endParaRPr lang="en-US" sz="2800" dirty="0"/>
          </a:p>
          <a:p>
            <a:r>
              <a:rPr lang="en-US" sz="2800" dirty="0" smtClean="0"/>
              <a:t>Scientific discourse: </a:t>
            </a:r>
          </a:p>
          <a:p>
            <a:pPr lvl="1"/>
            <a:r>
              <a:rPr lang="en-US" dirty="0" smtClean="0"/>
              <a:t>Current methods of measuring wellbeing and health are inappropriate for communities</a:t>
            </a:r>
          </a:p>
          <a:p>
            <a:r>
              <a:rPr lang="en-US" sz="2800" dirty="0" smtClean="0"/>
              <a:t>Social discourse: </a:t>
            </a:r>
          </a:p>
          <a:p>
            <a:pPr lvl="1"/>
            <a:r>
              <a:rPr lang="en-US" dirty="0" smtClean="0"/>
              <a:t>There is an emerging consensus on what works on a qualitative and experiential level across </a:t>
            </a:r>
            <a:r>
              <a:rPr lang="en-US" dirty="0" err="1" smtClean="0"/>
              <a:t>organisations</a:t>
            </a:r>
            <a:r>
              <a:rPr lang="en-US" dirty="0" smtClean="0"/>
              <a:t> (locally and nationally)</a:t>
            </a:r>
          </a:p>
          <a:p>
            <a:r>
              <a:rPr lang="en-US" sz="2800" dirty="0" smtClean="0"/>
              <a:t>Community </a:t>
            </a:r>
            <a:r>
              <a:rPr lang="en-US" sz="2800" dirty="0" err="1" smtClean="0"/>
              <a:t>organisations</a:t>
            </a:r>
            <a:r>
              <a:rPr lang="en-US" sz="2800" dirty="0" smtClean="0"/>
              <a:t> are developing a collective voice about evidence issues</a:t>
            </a:r>
          </a:p>
          <a:p>
            <a:r>
              <a:rPr lang="en-US" sz="2800" dirty="0" smtClean="0"/>
              <a:t>Across sectors, there is agreement that policy for shifting to communities was introduced without mapping capacity</a:t>
            </a:r>
          </a:p>
          <a:p>
            <a:r>
              <a:rPr lang="en-US" sz="2800" dirty="0" smtClean="0"/>
              <a:t>Agreement across sectors  to develop a common data set and use it to develop a capacity model</a:t>
            </a:r>
          </a:p>
          <a:p>
            <a:r>
              <a:rPr lang="en-US" sz="2800" dirty="0" smtClean="0"/>
              <a:t>LA, CCG, university, communities have dedicated resources to the project</a:t>
            </a:r>
          </a:p>
          <a:p>
            <a:r>
              <a:rPr lang="en-US" sz="2800" dirty="0" smtClean="0"/>
              <a:t>“Proof of concept” evaluation being conducted</a:t>
            </a:r>
          </a:p>
          <a:p>
            <a:r>
              <a:rPr lang="en-US" sz="2800" dirty="0" smtClean="0"/>
              <a:t>Capacity </a:t>
            </a:r>
            <a:r>
              <a:rPr lang="en-US" sz="2800" dirty="0" err="1" smtClean="0"/>
              <a:t>modelling</a:t>
            </a:r>
            <a:r>
              <a:rPr lang="en-US" sz="2800" dirty="0" smtClean="0"/>
              <a:t> being designed by LA </a:t>
            </a:r>
            <a:r>
              <a:rPr lang="en-US" sz="2800" dirty="0" err="1" smtClean="0"/>
              <a:t>anduniversity</a:t>
            </a:r>
            <a:endParaRPr lang="en-US" sz="2800" dirty="0" smtClean="0"/>
          </a:p>
          <a:p>
            <a:pPr lvl="1"/>
            <a:endParaRPr lang="en-US" dirty="0"/>
          </a:p>
        </p:txBody>
      </p:sp>
      <p:pic>
        <p:nvPicPr>
          <p:cNvPr id="4" name="Picture 3" descr="Screen Shot 2018-07-12 at 07.01.1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475" y="1241778"/>
            <a:ext cx="8231610" cy="446865"/>
          </a:xfrm>
          <a:prstGeom prst="rect">
            <a:avLst/>
          </a:prstGeom>
        </p:spPr>
      </p:pic>
    </p:spTree>
    <p:extLst>
      <p:ext uri="{BB962C8B-B14F-4D97-AF65-F5344CB8AC3E}">
        <p14:creationId xmlns:p14="http://schemas.microsoft.com/office/powerpoint/2010/main" val="24480993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Are we going to end up with a consensus space?</a:t>
            </a:r>
            <a:endParaRPr lang="en-US" dirty="0"/>
          </a:p>
        </p:txBody>
      </p:sp>
      <p:pic>
        <p:nvPicPr>
          <p:cNvPr id="3" name="Picture 2" descr="Screen Shot 2018-07-11 at 15.39.0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500" y="1788314"/>
            <a:ext cx="5202766" cy="4398702"/>
          </a:xfrm>
          <a:prstGeom prst="rect">
            <a:avLst/>
          </a:prstGeom>
        </p:spPr>
      </p:pic>
    </p:spTree>
    <p:extLst>
      <p:ext uri="{BB962C8B-B14F-4D97-AF65-F5344CB8AC3E}">
        <p14:creationId xmlns:p14="http://schemas.microsoft.com/office/powerpoint/2010/main" val="42595278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8082"/>
            <a:ext cx="8229600" cy="1143000"/>
          </a:xfrm>
        </p:spPr>
        <p:txBody>
          <a:bodyPr>
            <a:normAutofit fontScale="90000"/>
          </a:bodyPr>
          <a:lstStyle/>
          <a:p>
            <a:pPr marL="0" indent="0"/>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smtClean="0"/>
              <a:t>How can we produce credible evidence for </a:t>
            </a:r>
            <a:br>
              <a:rPr lang="en-US" sz="2800" dirty="0" smtClean="0"/>
            </a:br>
            <a:r>
              <a:rPr lang="en-US" sz="2800" dirty="0" smtClean="0"/>
              <a:t>The influence of knowledge brokering on the process?</a:t>
            </a:r>
            <a:br>
              <a:rPr lang="en-US" sz="2800" dirty="0" smtClean="0"/>
            </a:br>
            <a:r>
              <a:rPr lang="en-US" sz="3600" i="1" dirty="0" smtClean="0">
                <a:solidFill>
                  <a:srgbClr val="77933C"/>
                </a:solidFill>
              </a:rPr>
              <a:t>Progress to date</a:t>
            </a:r>
            <a:r>
              <a:rPr lang="en-US" sz="2400" i="1" dirty="0" smtClean="0">
                <a:solidFill>
                  <a:srgbClr val="77933C"/>
                </a:solidFill>
              </a:rPr>
              <a:t/>
            </a:r>
            <a:br>
              <a:rPr lang="en-US" sz="2400" i="1" dirty="0" smtClean="0">
                <a:solidFill>
                  <a:srgbClr val="77933C"/>
                </a:solidFill>
              </a:rPr>
            </a:br>
            <a:r>
              <a:rPr lang="en-US" sz="2800" dirty="0" smtClean="0"/>
              <a:t/>
            </a:r>
            <a:br>
              <a:rPr lang="en-US" sz="2800" dirty="0" smtClean="0"/>
            </a:br>
            <a:r>
              <a:rPr lang="en-US" sz="2800" dirty="0" smtClean="0"/>
              <a:t/>
            </a:r>
            <a:br>
              <a:rPr lang="en-US" sz="2800" dirty="0" smtClean="0"/>
            </a:br>
            <a:endParaRPr lang="en-US" sz="3200" dirty="0"/>
          </a:p>
        </p:txBody>
      </p:sp>
      <p:sp>
        <p:nvSpPr>
          <p:cNvPr id="3" name="Content Placeholder 2"/>
          <p:cNvSpPr>
            <a:spLocks noGrp="1"/>
          </p:cNvSpPr>
          <p:nvPr>
            <p:ph idx="1"/>
          </p:nvPr>
        </p:nvSpPr>
        <p:spPr>
          <a:xfrm>
            <a:off x="457200" y="1995311"/>
            <a:ext cx="8229600" cy="4525963"/>
          </a:xfrm>
        </p:spPr>
        <p:txBody>
          <a:bodyPr>
            <a:normAutofit fontScale="55000" lnSpcReduction="20000"/>
          </a:bodyPr>
          <a:lstStyle/>
          <a:p>
            <a:r>
              <a:rPr lang="en-US" dirty="0" smtClean="0"/>
              <a:t>Did co-creation occur within each project (within case analysis)?</a:t>
            </a:r>
          </a:p>
          <a:p>
            <a:r>
              <a:rPr lang="en-US" dirty="0" smtClean="0"/>
              <a:t>Has the participatory approach</a:t>
            </a:r>
            <a:r>
              <a:rPr lang="en-US" dirty="0" smtClean="0"/>
              <a:t>: </a:t>
            </a:r>
          </a:p>
          <a:p>
            <a:pPr lvl="1"/>
            <a:r>
              <a:rPr lang="en-US" dirty="0"/>
              <a:t>E</a:t>
            </a:r>
            <a:r>
              <a:rPr lang="en-US" dirty="0" smtClean="0"/>
              <a:t>nabled people to see knowledge through the eyes of another (Knowledge sharing)?</a:t>
            </a:r>
          </a:p>
          <a:p>
            <a:pPr lvl="1"/>
            <a:r>
              <a:rPr lang="en-US" dirty="0" smtClean="0"/>
              <a:t>Engaged different people in the </a:t>
            </a:r>
            <a:r>
              <a:rPr lang="en-US" dirty="0" err="1" smtClean="0"/>
              <a:t>organisation</a:t>
            </a:r>
            <a:r>
              <a:rPr lang="en-US" dirty="0" smtClean="0"/>
              <a:t> and surfaced development issues (Dialogic OD)?</a:t>
            </a:r>
          </a:p>
          <a:p>
            <a:pPr lvl="1"/>
            <a:r>
              <a:rPr lang="en-US" dirty="0" smtClean="0"/>
              <a:t>Led to different people with different skills to work together </a:t>
            </a:r>
            <a:r>
              <a:rPr lang="en-US" dirty="0" err="1" smtClean="0"/>
              <a:t>tp</a:t>
            </a:r>
            <a:r>
              <a:rPr lang="en-US" dirty="0" smtClean="0"/>
              <a:t> develop methods for creating an evidence base (TDR)?</a:t>
            </a:r>
          </a:p>
          <a:p>
            <a:pPr lvl="1"/>
            <a:r>
              <a:rPr lang="en-US" dirty="0" smtClean="0"/>
              <a:t>Inspired deliberative dialogue and disagreement </a:t>
            </a:r>
            <a:r>
              <a:rPr lang="en-US" dirty="0" smtClean="0"/>
              <a:t>most appropriate methods for creating an evidence base, </a:t>
            </a:r>
            <a:r>
              <a:rPr lang="en-US" dirty="0" smtClean="0"/>
              <a:t>about client-valued outcomes versus commissioner-valued outcomes (Deliberative dialogue)?</a:t>
            </a:r>
          </a:p>
          <a:p>
            <a:pPr lvl="1"/>
            <a:r>
              <a:rPr lang="en-US" dirty="0" smtClean="0"/>
              <a:t>Moved towards a collective understanding of how to </a:t>
            </a:r>
            <a:r>
              <a:rPr lang="en-US" dirty="0" err="1" smtClean="0"/>
              <a:t>analysing</a:t>
            </a:r>
            <a:r>
              <a:rPr lang="en-US" dirty="0" smtClean="0"/>
              <a:t> what the evidence means? (Collective </a:t>
            </a:r>
            <a:r>
              <a:rPr lang="en-US" dirty="0" err="1" smtClean="0"/>
              <a:t>sensemaking</a:t>
            </a:r>
            <a:r>
              <a:rPr lang="en-US" dirty="0" smtClean="0"/>
              <a:t>)</a:t>
            </a:r>
          </a:p>
          <a:p>
            <a:pPr lvl="1"/>
            <a:r>
              <a:rPr lang="en-US" dirty="0" smtClean="0"/>
              <a:t>Motivated people to identify the added value in working together (Emergent collaborations)?</a:t>
            </a:r>
          </a:p>
          <a:p>
            <a:pPr lvl="1"/>
            <a:r>
              <a:rPr lang="en-US" dirty="0" smtClean="0"/>
              <a:t>Produced a commitment to </a:t>
            </a:r>
            <a:r>
              <a:rPr lang="en-GB" dirty="0" smtClean="0"/>
              <a:t>complete a an evaluation, which is sustained in spite of competing demands on time (Partnership working)?</a:t>
            </a:r>
            <a:endParaRPr lang="en-US" dirty="0" smtClean="0"/>
          </a:p>
          <a:p>
            <a:pPr lvl="1"/>
            <a:r>
              <a:rPr lang="en-US" dirty="0" smtClean="0"/>
              <a:t>Led to </a:t>
            </a:r>
            <a:r>
              <a:rPr lang="en-US" dirty="0" err="1" smtClean="0"/>
              <a:t>mobilisation</a:t>
            </a:r>
            <a:r>
              <a:rPr lang="en-US" dirty="0" smtClean="0"/>
              <a:t> of evaluation knowledge, in terms of informing policy decisions, changing funding specifications, changing commissioning requirements for monitoring and evaluating impact?</a:t>
            </a:r>
          </a:p>
          <a:p>
            <a:r>
              <a:rPr lang="en-US" dirty="0" smtClean="0"/>
              <a:t>Cross-case analysis: Do participatory approaches to knowledge </a:t>
            </a:r>
            <a:r>
              <a:rPr lang="en-US" dirty="0" err="1" smtClean="0"/>
              <a:t>mobilisation</a:t>
            </a:r>
            <a:r>
              <a:rPr lang="en-US" dirty="0" smtClean="0"/>
              <a:t> work, for which types of projects and participants, in what sort of circumstances and at what point in time?</a:t>
            </a:r>
            <a:endParaRPr lang="en-US" dirty="0"/>
          </a:p>
        </p:txBody>
      </p:sp>
    </p:spTree>
    <p:extLst>
      <p:ext uri="{BB962C8B-B14F-4D97-AF65-F5344CB8AC3E}">
        <p14:creationId xmlns:p14="http://schemas.microsoft.com/office/powerpoint/2010/main" val="41731050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1240"/>
            <a:ext cx="8229600" cy="1143000"/>
          </a:xfrm>
        </p:spPr>
        <p:txBody>
          <a:bodyPr>
            <a:normAutofit/>
          </a:bodyPr>
          <a:lstStyle/>
          <a:p>
            <a:r>
              <a:rPr lang="en-US" sz="2800" dirty="0" smtClean="0"/>
              <a:t>What next? The development of university/community partnerships</a:t>
            </a:r>
            <a:endParaRPr lang="en-US" sz="2800" dirty="0"/>
          </a:p>
        </p:txBody>
      </p:sp>
      <p:sp>
        <p:nvSpPr>
          <p:cNvPr id="4" name="Rounded Rectangle 3"/>
          <p:cNvSpPr/>
          <p:nvPr/>
        </p:nvSpPr>
        <p:spPr>
          <a:xfrm>
            <a:off x="2898588" y="1677084"/>
            <a:ext cx="3630706" cy="3535930"/>
          </a:xfrm>
          <a:prstGeom prst="roundRect">
            <a:avLst/>
          </a:prstGeom>
          <a:pattFill prst="pct5">
            <a:fgClr>
              <a:schemeClr val="tx1">
                <a:lumMod val="85000"/>
                <a:lumOff val="15000"/>
              </a:schemeClr>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endParaRPr lang="en-US" sz="2400" dirty="0" smtClean="0">
              <a:solidFill>
                <a:schemeClr val="tx1"/>
              </a:solidFill>
            </a:endParaRPr>
          </a:p>
          <a:p>
            <a:pPr algn="ctr">
              <a:spcAft>
                <a:spcPts val="600"/>
              </a:spcAft>
            </a:pPr>
            <a:endParaRPr lang="en-US" sz="2400" dirty="0">
              <a:solidFill>
                <a:schemeClr val="tx1"/>
              </a:solidFill>
            </a:endParaRPr>
          </a:p>
          <a:p>
            <a:pPr algn="ctr">
              <a:spcAft>
                <a:spcPts val="600"/>
              </a:spcAft>
            </a:pPr>
            <a:endParaRPr lang="en-US" sz="2400" dirty="0" smtClean="0">
              <a:solidFill>
                <a:schemeClr val="tx1"/>
              </a:solidFill>
            </a:endParaRPr>
          </a:p>
          <a:p>
            <a:pPr algn="ctr">
              <a:spcAft>
                <a:spcPts val="600"/>
              </a:spcAft>
            </a:pPr>
            <a:endParaRPr lang="en-US" sz="2400" dirty="0" smtClean="0">
              <a:solidFill>
                <a:schemeClr val="tx1"/>
              </a:solidFill>
            </a:endParaRPr>
          </a:p>
          <a:p>
            <a:pPr algn="ctr">
              <a:spcAft>
                <a:spcPts val="600"/>
              </a:spcAft>
            </a:pPr>
            <a:r>
              <a:rPr lang="en-US" sz="2400" dirty="0" smtClean="0">
                <a:solidFill>
                  <a:schemeClr val="tx1"/>
                </a:solidFill>
              </a:rPr>
              <a:t>Finding Solutions: </a:t>
            </a:r>
          </a:p>
          <a:p>
            <a:pPr algn="ctr">
              <a:spcAft>
                <a:spcPts val="600"/>
              </a:spcAft>
            </a:pPr>
            <a:endParaRPr lang="en-US" sz="2400" dirty="0" smtClean="0">
              <a:solidFill>
                <a:schemeClr val="tx1"/>
              </a:solidFill>
            </a:endParaRPr>
          </a:p>
          <a:p>
            <a:pPr algn="ctr">
              <a:spcAft>
                <a:spcPts val="600"/>
              </a:spcAft>
            </a:pPr>
            <a:r>
              <a:rPr lang="en-US" sz="2400" dirty="0" smtClean="0">
                <a:solidFill>
                  <a:schemeClr val="tx1"/>
                </a:solidFill>
              </a:rPr>
              <a:t>How the 4 sectors</a:t>
            </a:r>
          </a:p>
          <a:p>
            <a:pPr algn="ctr">
              <a:spcAft>
                <a:spcPts val="600"/>
              </a:spcAft>
            </a:pPr>
            <a:r>
              <a:rPr lang="en-US" sz="2400" dirty="0" smtClean="0">
                <a:solidFill>
                  <a:schemeClr val="tx1"/>
                </a:solidFill>
              </a:rPr>
              <a:t>work together </a:t>
            </a:r>
          </a:p>
          <a:p>
            <a:pPr algn="ctr">
              <a:spcAft>
                <a:spcPts val="600"/>
              </a:spcAft>
            </a:pPr>
            <a:r>
              <a:rPr lang="en-US" sz="2400" dirty="0" smtClean="0">
                <a:solidFill>
                  <a:schemeClr val="tx1"/>
                </a:solidFill>
              </a:rPr>
              <a:t>Co-create an evidence base for community services?</a:t>
            </a:r>
          </a:p>
          <a:p>
            <a:pPr algn="ctr">
              <a:spcAft>
                <a:spcPts val="600"/>
              </a:spcAft>
            </a:pPr>
            <a:endParaRPr lang="en-US" sz="2400" dirty="0">
              <a:solidFill>
                <a:schemeClr val="tx1"/>
              </a:solidFill>
            </a:endParaRPr>
          </a:p>
          <a:p>
            <a:pPr algn="ctr">
              <a:spcAft>
                <a:spcPts val="600"/>
              </a:spcAft>
            </a:pPr>
            <a:endParaRPr lang="en-US" sz="2400" dirty="0" smtClean="0">
              <a:solidFill>
                <a:schemeClr val="tx1"/>
              </a:solidFill>
            </a:endParaRPr>
          </a:p>
          <a:p>
            <a:pPr algn="ctr">
              <a:spcAft>
                <a:spcPts val="600"/>
              </a:spcAft>
            </a:pPr>
            <a:endParaRPr lang="en-US" sz="2400" dirty="0" smtClean="0">
              <a:solidFill>
                <a:schemeClr val="tx1"/>
              </a:solidFill>
            </a:endParaRPr>
          </a:p>
          <a:p>
            <a:pPr algn="ctr">
              <a:spcAft>
                <a:spcPts val="600"/>
              </a:spcAft>
            </a:pPr>
            <a:endParaRPr lang="en-US" sz="2400" dirty="0">
              <a:solidFill>
                <a:schemeClr val="tx1"/>
              </a:solidFill>
            </a:endParaRPr>
          </a:p>
          <a:p>
            <a:pPr algn="ctr">
              <a:spcAft>
                <a:spcPts val="600"/>
              </a:spcAft>
            </a:pPr>
            <a:endParaRPr lang="en-US" sz="2400" dirty="0">
              <a:solidFill>
                <a:schemeClr val="tx1"/>
              </a:solidFill>
            </a:endParaRPr>
          </a:p>
        </p:txBody>
      </p:sp>
      <p:sp>
        <p:nvSpPr>
          <p:cNvPr id="6" name="TextBox 5"/>
          <p:cNvSpPr txBox="1"/>
          <p:nvPr/>
        </p:nvSpPr>
        <p:spPr>
          <a:xfrm>
            <a:off x="6188633" y="1893759"/>
            <a:ext cx="1786965"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Research?</a:t>
            </a:r>
          </a:p>
          <a:p>
            <a:endParaRPr lang="en-US" dirty="0"/>
          </a:p>
        </p:txBody>
      </p:sp>
      <p:sp>
        <p:nvSpPr>
          <p:cNvPr id="7" name="TextBox 6"/>
          <p:cNvSpPr txBox="1"/>
          <p:nvPr/>
        </p:nvSpPr>
        <p:spPr>
          <a:xfrm>
            <a:off x="1927412" y="5944239"/>
            <a:ext cx="5683302"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Medical Faculty Social Accountability Steering Group</a:t>
            </a:r>
            <a:endParaRPr lang="en-US" dirty="0"/>
          </a:p>
        </p:txBody>
      </p:sp>
      <p:sp>
        <p:nvSpPr>
          <p:cNvPr id="8" name="TextBox 7"/>
          <p:cNvSpPr txBox="1"/>
          <p:nvPr/>
        </p:nvSpPr>
        <p:spPr>
          <a:xfrm>
            <a:off x="1556870" y="4565135"/>
            <a:ext cx="1703296"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r"/>
            <a:r>
              <a:rPr lang="en-US" dirty="0" smtClean="0"/>
              <a:t>Impact?</a:t>
            </a:r>
          </a:p>
          <a:p>
            <a:endParaRPr lang="en-US" dirty="0"/>
          </a:p>
        </p:txBody>
      </p:sp>
      <p:sp>
        <p:nvSpPr>
          <p:cNvPr id="9" name="TextBox 8"/>
          <p:cNvSpPr txBox="1"/>
          <p:nvPr/>
        </p:nvSpPr>
        <p:spPr>
          <a:xfrm>
            <a:off x="1556870" y="1901155"/>
            <a:ext cx="1703296"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       Teaching and Learning?</a:t>
            </a:r>
          </a:p>
        </p:txBody>
      </p:sp>
      <p:pic>
        <p:nvPicPr>
          <p:cNvPr id="10" name="Picture 9" descr="Screen Shot 2018-06-19 at 15.48.5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0714" y="4353877"/>
            <a:ext cx="693269" cy="956236"/>
          </a:xfrm>
          <a:prstGeom prst="rect">
            <a:avLst/>
          </a:prstGeom>
        </p:spPr>
      </p:pic>
      <p:pic>
        <p:nvPicPr>
          <p:cNvPr id="11" name="Picture 10" descr="Screen Shot 2018-06-19 at 15.48.5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2779" y="4374758"/>
            <a:ext cx="693269" cy="956236"/>
          </a:xfrm>
          <a:prstGeom prst="rect">
            <a:avLst/>
          </a:prstGeom>
        </p:spPr>
      </p:pic>
      <p:pic>
        <p:nvPicPr>
          <p:cNvPr id="12" name="Picture 11" descr="Screen Shot 2018-06-19 at 15.48.5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3200" y="1642035"/>
            <a:ext cx="693269" cy="956236"/>
          </a:xfrm>
          <a:prstGeom prst="rect">
            <a:avLst/>
          </a:prstGeom>
        </p:spPr>
      </p:pic>
      <p:pic>
        <p:nvPicPr>
          <p:cNvPr id="13" name="Picture 12" descr="Screen Shot 2018-06-19 at 15.48.5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129" y="1642035"/>
            <a:ext cx="693269" cy="977153"/>
          </a:xfrm>
          <a:prstGeom prst="rect">
            <a:avLst/>
          </a:prstGeom>
        </p:spPr>
      </p:pic>
      <p:pic>
        <p:nvPicPr>
          <p:cNvPr id="14" name="Picture 13" descr="Screen Shot 2018-06-19 at 15.48.5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4079" y="5785259"/>
            <a:ext cx="693269" cy="956236"/>
          </a:xfrm>
          <a:prstGeom prst="rect">
            <a:avLst/>
          </a:prstGeom>
        </p:spPr>
      </p:pic>
      <p:pic>
        <p:nvPicPr>
          <p:cNvPr id="16" name="Picture 15" descr="Screen Shot 2018-06-19 at 15.48.5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9413" y="5785259"/>
            <a:ext cx="693269" cy="956236"/>
          </a:xfrm>
          <a:prstGeom prst="rect">
            <a:avLst/>
          </a:prstGeom>
        </p:spPr>
      </p:pic>
      <p:sp>
        <p:nvSpPr>
          <p:cNvPr id="15" name="TextBox 14"/>
          <p:cNvSpPr txBox="1"/>
          <p:nvPr/>
        </p:nvSpPr>
        <p:spPr>
          <a:xfrm>
            <a:off x="6066439" y="4565135"/>
            <a:ext cx="1756761"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Volunteering?</a:t>
            </a:r>
          </a:p>
          <a:p>
            <a:endParaRPr lang="en-US" dirty="0"/>
          </a:p>
        </p:txBody>
      </p:sp>
    </p:spTree>
    <p:extLst>
      <p:ext uri="{BB962C8B-B14F-4D97-AF65-F5344CB8AC3E}">
        <p14:creationId xmlns:p14="http://schemas.microsoft.com/office/powerpoint/2010/main" val="40800597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8-07-11 at 07.34.1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1207" y="273639"/>
            <a:ext cx="6102028" cy="5819153"/>
          </a:xfrm>
          <a:prstGeom prst="rect">
            <a:avLst/>
          </a:prstGeom>
        </p:spPr>
      </p:pic>
      <p:sp>
        <p:nvSpPr>
          <p:cNvPr id="5" name="TextBox 4"/>
          <p:cNvSpPr txBox="1"/>
          <p:nvPr/>
        </p:nvSpPr>
        <p:spPr>
          <a:xfrm>
            <a:off x="2314223" y="6276237"/>
            <a:ext cx="4854222" cy="523220"/>
          </a:xfrm>
          <a:prstGeom prst="rect">
            <a:avLst/>
          </a:prstGeom>
          <a:noFill/>
        </p:spPr>
        <p:txBody>
          <a:bodyPr wrap="square" rtlCol="0">
            <a:spAutoFit/>
          </a:bodyPr>
          <a:lstStyle/>
          <a:p>
            <a:pPr algn="ctr"/>
            <a:r>
              <a:rPr lang="en-US" sz="2800" dirty="0" smtClean="0">
                <a:solidFill>
                  <a:srgbClr val="77933C"/>
                </a:solidFill>
              </a:rPr>
              <a:t>Thank you</a:t>
            </a:r>
            <a:endParaRPr lang="en-US" sz="2800" dirty="0">
              <a:solidFill>
                <a:srgbClr val="77933C"/>
              </a:solidFill>
            </a:endParaRPr>
          </a:p>
        </p:txBody>
      </p:sp>
    </p:spTree>
    <p:extLst>
      <p:ext uri="{BB962C8B-B14F-4D97-AF65-F5344CB8AC3E}">
        <p14:creationId xmlns:p14="http://schemas.microsoft.com/office/powerpoint/2010/main" val="21513770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to</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Sponsors: SOAR, Manor &amp; Castle Development Trust, Sheffield City Council Public Health &amp; Adult Social Care, NHS CCG, </a:t>
            </a:r>
            <a:r>
              <a:rPr lang="en-US" dirty="0" err="1" smtClean="0"/>
              <a:t>ScHARR</a:t>
            </a:r>
            <a:endParaRPr lang="en-US" dirty="0" smtClean="0"/>
          </a:p>
          <a:p>
            <a:r>
              <a:rPr lang="en-US" dirty="0" smtClean="0"/>
              <a:t>Steering Groups: University of Sheffield Social Accountability; CCG Health Inequalities</a:t>
            </a:r>
          </a:p>
          <a:p>
            <a:r>
              <a:rPr lang="en-US" dirty="0" smtClean="0"/>
              <a:t>Boards: SOAR, </a:t>
            </a:r>
            <a:r>
              <a:rPr lang="en-US" dirty="0" err="1" smtClean="0"/>
              <a:t>Darnall</a:t>
            </a:r>
            <a:r>
              <a:rPr lang="en-US" dirty="0" smtClean="0"/>
              <a:t> Wellbeing</a:t>
            </a:r>
          </a:p>
          <a:p>
            <a:r>
              <a:rPr lang="en-US" dirty="0" smtClean="0"/>
              <a:t>Co-researchers: Voluntary Action Sheffield; Disability Sheffield, South Yorkshire Housing Association, People Keeping Well I n the Community</a:t>
            </a:r>
          </a:p>
          <a:p>
            <a:r>
              <a:rPr lang="en-US" dirty="0" smtClean="0"/>
              <a:t>Workers and volunteers across Sheffield who have given generously of their time to learn and co-create the research </a:t>
            </a:r>
            <a:endParaRPr lang="en-US" dirty="0"/>
          </a:p>
        </p:txBody>
      </p:sp>
    </p:spTree>
    <p:extLst>
      <p:ext uri="{BB962C8B-B14F-4D97-AF65-F5344CB8AC3E}">
        <p14:creationId xmlns:p14="http://schemas.microsoft.com/office/powerpoint/2010/main" val="15113395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274638"/>
            <a:ext cx="8229600" cy="1143000"/>
          </a:xfrm>
        </p:spPr>
        <p:txBody>
          <a:bodyPr>
            <a:normAutofit/>
          </a:bodyPr>
          <a:lstStyle/>
          <a:p>
            <a:r>
              <a:rPr lang="en-US" sz="3200" dirty="0" smtClean="0"/>
              <a:t>Acknowledgments </a:t>
            </a:r>
            <a:r>
              <a:rPr lang="mr-IN" sz="3200" dirty="0" smtClean="0"/>
              <a:t>–</a:t>
            </a:r>
            <a:r>
              <a:rPr lang="en-US" sz="3200" dirty="0" smtClean="0"/>
              <a:t> The Noun  Project</a:t>
            </a:r>
            <a:endParaRPr lang="en-US" sz="3200" dirty="0"/>
          </a:p>
        </p:txBody>
      </p:sp>
      <p:pic>
        <p:nvPicPr>
          <p:cNvPr id="6" name="Picture 5" descr="Screen Shot 2018-07-11 at 08.11.0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2215" y="1600200"/>
            <a:ext cx="980719" cy="590799"/>
          </a:xfrm>
          <a:prstGeom prst="rect">
            <a:avLst/>
          </a:prstGeom>
        </p:spPr>
      </p:pic>
      <p:pic>
        <p:nvPicPr>
          <p:cNvPr id="7" name="Picture 6" descr="Screen Shot 2018-07-11 at 15.39.0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5645" y="2190999"/>
            <a:ext cx="749300" cy="680653"/>
          </a:xfrm>
          <a:prstGeom prst="rect">
            <a:avLst/>
          </a:prstGeom>
        </p:spPr>
      </p:pic>
      <p:pic>
        <p:nvPicPr>
          <p:cNvPr id="11" name="Picture 10" descr="Screen Shot 2018-07-12 at 07.08.2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3091" y="3175000"/>
            <a:ext cx="691445" cy="733778"/>
          </a:xfrm>
          <a:prstGeom prst="rect">
            <a:avLst/>
          </a:prstGeom>
        </p:spPr>
      </p:pic>
      <p:sp>
        <p:nvSpPr>
          <p:cNvPr id="12" name="TextBox 11"/>
          <p:cNvSpPr txBox="1"/>
          <p:nvPr/>
        </p:nvSpPr>
        <p:spPr>
          <a:xfrm>
            <a:off x="5686778" y="3908778"/>
            <a:ext cx="2413000" cy="369332"/>
          </a:xfrm>
          <a:prstGeom prst="rect">
            <a:avLst/>
          </a:prstGeom>
          <a:noFill/>
        </p:spPr>
        <p:txBody>
          <a:bodyPr wrap="square" rtlCol="0">
            <a:spAutoFit/>
          </a:bodyPr>
          <a:lstStyle/>
          <a:p>
            <a:r>
              <a:rPr lang="en-US" dirty="0" smtClean="0"/>
              <a:t>Miguel C </a:t>
            </a:r>
            <a:r>
              <a:rPr lang="en-US" dirty="0" err="1" smtClean="0"/>
              <a:t>Balandrano</a:t>
            </a:r>
            <a:endParaRPr lang="en-US" dirty="0"/>
          </a:p>
        </p:txBody>
      </p:sp>
      <p:pic>
        <p:nvPicPr>
          <p:cNvPr id="13" name="Picture 12" descr="Screen Shot 2018-07-12 at 07.05.56.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6232" y="4882444"/>
            <a:ext cx="753013" cy="776111"/>
          </a:xfrm>
          <a:prstGeom prst="rect">
            <a:avLst/>
          </a:prstGeom>
        </p:spPr>
      </p:pic>
      <p:sp>
        <p:nvSpPr>
          <p:cNvPr id="14" name="TextBox 13"/>
          <p:cNvSpPr txBox="1"/>
          <p:nvPr/>
        </p:nvSpPr>
        <p:spPr>
          <a:xfrm>
            <a:off x="2511778" y="5205609"/>
            <a:ext cx="1354666" cy="646331"/>
          </a:xfrm>
          <a:prstGeom prst="rect">
            <a:avLst/>
          </a:prstGeom>
          <a:noFill/>
        </p:spPr>
        <p:txBody>
          <a:bodyPr wrap="square" rtlCol="0">
            <a:spAutoFit/>
          </a:bodyPr>
          <a:lstStyle/>
          <a:p>
            <a:r>
              <a:rPr lang="en-US" dirty="0" err="1" smtClean="0"/>
              <a:t>Aldric</a:t>
            </a:r>
            <a:r>
              <a:rPr lang="en-US" dirty="0" smtClean="0"/>
              <a:t> Rodriguez</a:t>
            </a:r>
            <a:endParaRPr lang="en-US" dirty="0"/>
          </a:p>
        </p:txBody>
      </p:sp>
      <p:pic>
        <p:nvPicPr>
          <p:cNvPr id="15" name="Picture 14" descr="Screen Shot 2018-07-12 at 07.13.50.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38500" y="3730487"/>
            <a:ext cx="748212" cy="466751"/>
          </a:xfrm>
          <a:prstGeom prst="rect">
            <a:avLst/>
          </a:prstGeom>
        </p:spPr>
      </p:pic>
      <p:sp>
        <p:nvSpPr>
          <p:cNvPr id="16" name="TextBox 15"/>
          <p:cNvSpPr txBox="1"/>
          <p:nvPr/>
        </p:nvSpPr>
        <p:spPr>
          <a:xfrm>
            <a:off x="1241778" y="4278110"/>
            <a:ext cx="2370666" cy="369332"/>
          </a:xfrm>
          <a:prstGeom prst="rect">
            <a:avLst/>
          </a:prstGeom>
          <a:noFill/>
        </p:spPr>
        <p:txBody>
          <a:bodyPr wrap="square" rtlCol="0">
            <a:spAutoFit/>
          </a:bodyPr>
          <a:lstStyle/>
          <a:p>
            <a:r>
              <a:rPr lang="en-US" dirty="0" err="1" smtClean="0"/>
              <a:t>Artem</a:t>
            </a:r>
            <a:r>
              <a:rPr lang="en-US" dirty="0" smtClean="0"/>
              <a:t> </a:t>
            </a:r>
            <a:r>
              <a:rPr lang="en-US" dirty="0" err="1" smtClean="0"/>
              <a:t>Kovyazim</a:t>
            </a:r>
            <a:endParaRPr lang="en-US" dirty="0"/>
          </a:p>
        </p:txBody>
      </p:sp>
      <p:pic>
        <p:nvPicPr>
          <p:cNvPr id="17" name="Picture 16" descr="Screen Shot 2018-07-12 at 07.17.20.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37153" y="4803293"/>
            <a:ext cx="1053340" cy="804632"/>
          </a:xfrm>
          <a:prstGeom prst="rect">
            <a:avLst/>
          </a:prstGeom>
        </p:spPr>
      </p:pic>
      <p:sp>
        <p:nvSpPr>
          <p:cNvPr id="18" name="TextBox 17"/>
          <p:cNvSpPr txBox="1"/>
          <p:nvPr/>
        </p:nvSpPr>
        <p:spPr>
          <a:xfrm>
            <a:off x="4741333" y="5662630"/>
            <a:ext cx="1890889" cy="369332"/>
          </a:xfrm>
          <a:prstGeom prst="rect">
            <a:avLst/>
          </a:prstGeom>
          <a:noFill/>
        </p:spPr>
        <p:txBody>
          <a:bodyPr wrap="square" rtlCol="0">
            <a:spAutoFit/>
          </a:bodyPr>
          <a:lstStyle/>
          <a:p>
            <a:r>
              <a:rPr lang="en-US" dirty="0" smtClean="0"/>
              <a:t>Agnes </a:t>
            </a:r>
            <a:r>
              <a:rPr lang="en-US" dirty="0" err="1" smtClean="0"/>
              <a:t>Bonmati</a:t>
            </a:r>
            <a:endParaRPr lang="en-US" dirty="0"/>
          </a:p>
        </p:txBody>
      </p:sp>
      <p:sp>
        <p:nvSpPr>
          <p:cNvPr id="19" name="Rectangle 18"/>
          <p:cNvSpPr/>
          <p:nvPr/>
        </p:nvSpPr>
        <p:spPr>
          <a:xfrm>
            <a:off x="2873356" y="2940986"/>
            <a:ext cx="1694206" cy="369332"/>
          </a:xfrm>
          <a:prstGeom prst="rect">
            <a:avLst/>
          </a:prstGeom>
        </p:spPr>
        <p:txBody>
          <a:bodyPr wrap="none">
            <a:spAutoFit/>
          </a:bodyPr>
          <a:lstStyle/>
          <a:p>
            <a:r>
              <a:rPr lang="en-US" dirty="0" err="1" smtClean="0"/>
              <a:t>Asianson.design</a:t>
            </a:r>
            <a:endParaRPr lang="en-US" dirty="0" smtClean="0"/>
          </a:p>
        </p:txBody>
      </p:sp>
      <p:sp>
        <p:nvSpPr>
          <p:cNvPr id="20" name="Rectangle 19"/>
          <p:cNvSpPr/>
          <p:nvPr/>
        </p:nvSpPr>
        <p:spPr>
          <a:xfrm>
            <a:off x="6012934" y="1837000"/>
            <a:ext cx="1138766" cy="369332"/>
          </a:xfrm>
          <a:prstGeom prst="rect">
            <a:avLst/>
          </a:prstGeom>
        </p:spPr>
        <p:txBody>
          <a:bodyPr wrap="none">
            <a:spAutoFit/>
          </a:bodyPr>
          <a:lstStyle/>
          <a:p>
            <a:r>
              <a:rPr lang="en-US" dirty="0" smtClean="0"/>
              <a:t>barracuda</a:t>
            </a:r>
            <a:endParaRPr lang="en-US" dirty="0" smtClean="0"/>
          </a:p>
        </p:txBody>
      </p:sp>
      <p:pic>
        <p:nvPicPr>
          <p:cNvPr id="21" name="Picture 20" descr="Screen Shot 2018-07-11 at 15.42.03.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9612" y="1600200"/>
            <a:ext cx="1672166" cy="795895"/>
          </a:xfrm>
          <a:prstGeom prst="rect">
            <a:avLst/>
          </a:prstGeom>
        </p:spPr>
      </p:pic>
      <p:sp>
        <p:nvSpPr>
          <p:cNvPr id="22" name="TextBox 21"/>
          <p:cNvSpPr txBox="1"/>
          <p:nvPr/>
        </p:nvSpPr>
        <p:spPr>
          <a:xfrm>
            <a:off x="839612" y="2454112"/>
            <a:ext cx="1770944" cy="369332"/>
          </a:xfrm>
          <a:prstGeom prst="rect">
            <a:avLst/>
          </a:prstGeom>
          <a:noFill/>
        </p:spPr>
        <p:txBody>
          <a:bodyPr wrap="square" rtlCol="0">
            <a:spAutoFit/>
          </a:bodyPr>
          <a:lstStyle/>
          <a:p>
            <a:r>
              <a:rPr lang="en-US" dirty="0" smtClean="0"/>
              <a:t>Augusto </a:t>
            </a:r>
            <a:r>
              <a:rPr lang="en-US" dirty="0" err="1" smtClean="0"/>
              <a:t>Serquiz</a:t>
            </a:r>
            <a:endParaRPr lang="en-US" dirty="0"/>
          </a:p>
        </p:txBody>
      </p:sp>
      <p:pic>
        <p:nvPicPr>
          <p:cNvPr id="23" name="Picture 22" descr="Screen Shot 2018-07-12 at 07.51.10.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10168" y="5658555"/>
            <a:ext cx="674932" cy="508000"/>
          </a:xfrm>
          <a:prstGeom prst="rect">
            <a:avLst/>
          </a:prstGeom>
        </p:spPr>
      </p:pic>
      <p:sp>
        <p:nvSpPr>
          <p:cNvPr id="24" name="TextBox 23"/>
          <p:cNvSpPr txBox="1"/>
          <p:nvPr/>
        </p:nvSpPr>
        <p:spPr>
          <a:xfrm>
            <a:off x="467601" y="6235890"/>
            <a:ext cx="1919111" cy="369332"/>
          </a:xfrm>
          <a:prstGeom prst="rect">
            <a:avLst/>
          </a:prstGeom>
          <a:noFill/>
        </p:spPr>
        <p:txBody>
          <a:bodyPr wrap="square" rtlCol="0">
            <a:spAutoFit/>
          </a:bodyPr>
          <a:lstStyle/>
          <a:p>
            <a:r>
              <a:rPr lang="en-US" dirty="0" err="1" smtClean="0"/>
              <a:t>Gregor</a:t>
            </a:r>
            <a:r>
              <a:rPr lang="en-US" dirty="0" smtClean="0"/>
              <a:t> </a:t>
            </a:r>
            <a:r>
              <a:rPr lang="en-US" dirty="0" err="1" smtClean="0"/>
              <a:t>Cresnar</a:t>
            </a:r>
            <a:endParaRPr lang="en-US" dirty="0"/>
          </a:p>
        </p:txBody>
      </p:sp>
      <p:sp>
        <p:nvSpPr>
          <p:cNvPr id="25" name="TextBox 24"/>
          <p:cNvSpPr txBox="1"/>
          <p:nvPr/>
        </p:nvSpPr>
        <p:spPr>
          <a:xfrm>
            <a:off x="6208889" y="6235890"/>
            <a:ext cx="2540000" cy="369332"/>
          </a:xfrm>
          <a:prstGeom prst="rect">
            <a:avLst/>
          </a:prstGeom>
          <a:noFill/>
        </p:spPr>
        <p:txBody>
          <a:bodyPr wrap="square" rtlCol="0">
            <a:spAutoFit/>
          </a:bodyPr>
          <a:lstStyle/>
          <a:p>
            <a:r>
              <a:rPr lang="en-US" dirty="0" smtClean="0"/>
              <a:t>Annette </a:t>
            </a:r>
            <a:r>
              <a:rPr lang="en-US" dirty="0" err="1" smtClean="0"/>
              <a:t>Spithoven</a:t>
            </a:r>
            <a:endParaRPr lang="en-US" dirty="0"/>
          </a:p>
        </p:txBody>
      </p:sp>
      <p:pic>
        <p:nvPicPr>
          <p:cNvPr id="26" name="Picture 25" descr="Screen Shot 2018-06-19 at 15.48.57.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151700" y="5363363"/>
            <a:ext cx="693269" cy="977153"/>
          </a:xfrm>
          <a:prstGeom prst="rect">
            <a:avLst/>
          </a:prstGeom>
        </p:spPr>
      </p:pic>
    </p:spTree>
    <p:extLst>
      <p:ext uri="{BB962C8B-B14F-4D97-AF65-F5344CB8AC3E}">
        <p14:creationId xmlns:p14="http://schemas.microsoft.com/office/powerpoint/2010/main" val="14514834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64812"/>
          </a:xfrm>
        </p:spPr>
        <p:txBody>
          <a:bodyPr>
            <a:normAutofit/>
          </a:bodyPr>
          <a:lstStyle/>
          <a:p>
            <a:r>
              <a:rPr lang="en-US" sz="1800" dirty="0" smtClean="0"/>
              <a:t>References</a:t>
            </a:r>
            <a:endParaRPr lang="en-US" sz="1800" dirty="0"/>
          </a:p>
        </p:txBody>
      </p:sp>
      <p:sp>
        <p:nvSpPr>
          <p:cNvPr id="4" name="TextBox 3"/>
          <p:cNvSpPr txBox="1"/>
          <p:nvPr/>
        </p:nvSpPr>
        <p:spPr>
          <a:xfrm>
            <a:off x="731658" y="819825"/>
            <a:ext cx="7955142" cy="6186311"/>
          </a:xfrm>
          <a:prstGeom prst="rect">
            <a:avLst/>
          </a:prstGeom>
          <a:noFill/>
        </p:spPr>
        <p:txBody>
          <a:bodyPr wrap="square" rtlCol="0">
            <a:spAutoFit/>
          </a:bodyPr>
          <a:lstStyle/>
          <a:p>
            <a:pPr lvl="0"/>
            <a:r>
              <a:rPr lang="en-GB" sz="1100" dirty="0" err="1"/>
              <a:t>Abma</a:t>
            </a:r>
            <a:r>
              <a:rPr lang="en-GB" sz="1100" dirty="0"/>
              <a:t>, T. A., Cook, T., </a:t>
            </a:r>
            <a:r>
              <a:rPr lang="en-GB" sz="1100" dirty="0" err="1"/>
              <a:t>Rämgård</a:t>
            </a:r>
            <a:r>
              <a:rPr lang="en-GB" sz="1100" dirty="0"/>
              <a:t>, M., </a:t>
            </a:r>
            <a:r>
              <a:rPr lang="en-GB" sz="1100" dirty="0" err="1"/>
              <a:t>Kleba</a:t>
            </a:r>
            <a:r>
              <a:rPr lang="en-GB" sz="1100" dirty="0"/>
              <a:t>, E., Harris, J., &amp; </a:t>
            </a:r>
            <a:r>
              <a:rPr lang="en-GB" sz="1100" dirty="0" err="1"/>
              <a:t>Wallerstein</a:t>
            </a:r>
            <a:r>
              <a:rPr lang="en-GB" sz="1100" dirty="0"/>
              <a:t>, N. (2017). Social impact of participatory health research: collaborative non-linear processes of knowledge mobilization. </a:t>
            </a:r>
            <a:r>
              <a:rPr lang="en-GB" sz="1100" i="1" dirty="0"/>
              <a:t>Educational Action Research</a:t>
            </a:r>
            <a:r>
              <a:rPr lang="en-GB" sz="1100" dirty="0"/>
              <a:t>, 1-17.</a:t>
            </a:r>
            <a:endParaRPr lang="en-US" sz="1100" dirty="0"/>
          </a:p>
          <a:p>
            <a:r>
              <a:rPr lang="en-US" sz="1100" dirty="0" err="1" smtClean="0"/>
              <a:t>Bushe</a:t>
            </a:r>
            <a:r>
              <a:rPr lang="en-US" sz="1100" dirty="0"/>
              <a:t>, G. R., &amp; </a:t>
            </a:r>
            <a:r>
              <a:rPr lang="en-US" sz="1100" dirty="0" err="1"/>
              <a:t>Marshak</a:t>
            </a:r>
            <a:r>
              <a:rPr lang="en-US" sz="1100" dirty="0"/>
              <a:t>, R. J. (2014). Dialogic organization development. </a:t>
            </a:r>
            <a:r>
              <a:rPr lang="en-US" sz="1100" i="1" dirty="0"/>
              <a:t>The NTL handbook of organization development and change</a:t>
            </a:r>
            <a:r>
              <a:rPr lang="en-US" sz="1100" dirty="0"/>
              <a:t>, 193-211</a:t>
            </a:r>
            <a:r>
              <a:rPr lang="en-US" sz="1100" dirty="0" smtClean="0"/>
              <a:t>. </a:t>
            </a:r>
          </a:p>
          <a:p>
            <a:r>
              <a:rPr lang="en-US" sz="1100" dirty="0"/>
              <a:t>Bergmann, M., </a:t>
            </a:r>
            <a:r>
              <a:rPr lang="en-US" sz="1100" dirty="0" err="1"/>
              <a:t>Jahn</a:t>
            </a:r>
            <a:r>
              <a:rPr lang="en-US" sz="1100" dirty="0"/>
              <a:t>, T., </a:t>
            </a:r>
            <a:r>
              <a:rPr lang="en-US" sz="1100" dirty="0" err="1"/>
              <a:t>Knobloch</a:t>
            </a:r>
            <a:r>
              <a:rPr lang="en-US" sz="1100" dirty="0"/>
              <a:t>, T., </a:t>
            </a:r>
            <a:r>
              <a:rPr lang="en-US" sz="1100" dirty="0" err="1"/>
              <a:t>Krohn</a:t>
            </a:r>
            <a:r>
              <a:rPr lang="en-US" sz="1100" dirty="0"/>
              <a:t>, W., Pohl, C., &amp; Schramm, E. (2012). </a:t>
            </a:r>
            <a:r>
              <a:rPr lang="en-US" sz="1100" i="1" dirty="0"/>
              <a:t>Methods for </a:t>
            </a:r>
            <a:r>
              <a:rPr lang="en-US" sz="1100" i="1" dirty="0" err="1"/>
              <a:t>transdisciplinary</a:t>
            </a:r>
            <a:r>
              <a:rPr lang="en-US" sz="1100" i="1" dirty="0"/>
              <a:t> research: a primer for practice</a:t>
            </a:r>
            <a:r>
              <a:rPr lang="en-US" sz="1100" dirty="0"/>
              <a:t>. Campus </a:t>
            </a:r>
            <a:r>
              <a:rPr lang="en-US" sz="1100" dirty="0" err="1"/>
              <a:t>Verlag</a:t>
            </a:r>
            <a:r>
              <a:rPr lang="en-US" sz="1100" dirty="0" smtClean="0"/>
              <a:t>.</a:t>
            </a:r>
            <a:endParaRPr lang="en-US" sz="1100" dirty="0"/>
          </a:p>
          <a:p>
            <a:r>
              <a:rPr lang="en-US" sz="1100" dirty="0" err="1"/>
              <a:t>Belone</a:t>
            </a:r>
            <a:r>
              <a:rPr lang="en-US" sz="1100" dirty="0"/>
              <a:t>, L., Lucero, J. E., Duran, B., </a:t>
            </a:r>
            <a:r>
              <a:rPr lang="en-US" sz="1100" dirty="0" err="1"/>
              <a:t>Tafoya</a:t>
            </a:r>
            <a:r>
              <a:rPr lang="en-US" sz="1100" dirty="0"/>
              <a:t>, G., Baker, E. A., Chan, D., ... &amp; </a:t>
            </a:r>
            <a:r>
              <a:rPr lang="en-US" sz="1100" dirty="0" err="1"/>
              <a:t>Wallerstein</a:t>
            </a:r>
            <a:r>
              <a:rPr lang="en-US" sz="1100" dirty="0"/>
              <a:t>, N. (2016). Community-based participatory research conceptual model: Community partner consultation and face validity. </a:t>
            </a:r>
            <a:r>
              <a:rPr lang="en-US" sz="1100" i="1" dirty="0"/>
              <a:t>Qualitative Health Research</a:t>
            </a:r>
            <a:r>
              <a:rPr lang="en-US" sz="1100" dirty="0"/>
              <a:t>, </a:t>
            </a:r>
            <a:r>
              <a:rPr lang="en-US" sz="1100" i="1" dirty="0"/>
              <a:t>26</a:t>
            </a:r>
            <a:r>
              <a:rPr lang="en-US" sz="1100" dirty="0"/>
              <a:t>(1), 117-135.  </a:t>
            </a:r>
          </a:p>
          <a:p>
            <a:r>
              <a:rPr lang="en-US" sz="1100" dirty="0" err="1" smtClean="0"/>
              <a:t>Boyko</a:t>
            </a:r>
            <a:r>
              <a:rPr lang="en-US" sz="1100" dirty="0"/>
              <a:t>, J. A., </a:t>
            </a:r>
            <a:r>
              <a:rPr lang="en-US" sz="1100" dirty="0" err="1"/>
              <a:t>Lavis</a:t>
            </a:r>
            <a:r>
              <a:rPr lang="en-US" sz="1100" dirty="0"/>
              <a:t>, J. N., Abelson, J., Dobbins, M., &amp; Carter, N. (2012). Deliberative dialogues as a mechanism for knowledge translation and exchange in health systems decision-making. </a:t>
            </a:r>
            <a:r>
              <a:rPr lang="en-US" sz="1100" i="1" dirty="0"/>
              <a:t>Social Science &amp; Medicine</a:t>
            </a:r>
            <a:r>
              <a:rPr lang="en-US" sz="1100" dirty="0"/>
              <a:t>, </a:t>
            </a:r>
            <a:r>
              <a:rPr lang="en-US" sz="1100" i="1" dirty="0"/>
              <a:t>75</a:t>
            </a:r>
            <a:r>
              <a:rPr lang="en-US" sz="1100" dirty="0"/>
              <a:t>(11), 1938-1945</a:t>
            </a:r>
            <a:r>
              <a:rPr lang="en-US" sz="1100" dirty="0" smtClean="0"/>
              <a:t>.</a:t>
            </a:r>
          </a:p>
          <a:p>
            <a:r>
              <a:rPr lang="en-GB" sz="1100" dirty="0" smtClean="0"/>
              <a:t>Davies R. &amp; Dart J. (2005) The most </a:t>
            </a:r>
            <a:r>
              <a:rPr lang="en-GB" sz="1100" dirty="0" err="1" smtClean="0"/>
              <a:t>significatn</a:t>
            </a:r>
            <a:r>
              <a:rPr lang="en-GB" sz="1100" dirty="0" smtClean="0"/>
              <a:t> change technique. </a:t>
            </a:r>
            <a:r>
              <a:rPr lang="en-GB" sz="1100" dirty="0" err="1" smtClean="0"/>
              <a:t>Aguide</a:t>
            </a:r>
            <a:r>
              <a:rPr lang="en-GB" sz="1100" dirty="0" smtClean="0"/>
              <a:t> to its use. https://</a:t>
            </a:r>
            <a:r>
              <a:rPr lang="en-GB" sz="1100" dirty="0" err="1" smtClean="0"/>
              <a:t>www.kepa.fi</a:t>
            </a:r>
            <a:r>
              <a:rPr lang="en-GB" sz="1100" dirty="0" smtClean="0"/>
              <a:t>/</a:t>
            </a:r>
            <a:r>
              <a:rPr lang="en-GB" sz="1100" dirty="0" err="1" smtClean="0"/>
              <a:t>tiedostot</a:t>
            </a:r>
            <a:r>
              <a:rPr lang="en-GB" sz="1100" dirty="0" smtClean="0"/>
              <a:t>/most-significant-change-</a:t>
            </a:r>
            <a:r>
              <a:rPr lang="en-GB" sz="1100" dirty="0" err="1" smtClean="0"/>
              <a:t>guide.pdf</a:t>
            </a:r>
            <a:endParaRPr lang="en-GB" sz="1100" dirty="0" smtClean="0"/>
          </a:p>
          <a:p>
            <a:r>
              <a:rPr lang="en-GB" sz="1100" b="1" dirty="0" smtClean="0"/>
              <a:t>Harris</a:t>
            </a:r>
            <a:r>
              <a:rPr lang="en-GB" sz="1100" b="1" dirty="0"/>
              <a:t>, J.</a:t>
            </a:r>
            <a:r>
              <a:rPr lang="en-GB" sz="1100" dirty="0"/>
              <a:t> The challenges of reviewing participation in health research. (</a:t>
            </a:r>
            <a:r>
              <a:rPr lang="en-US" sz="1100" dirty="0"/>
              <a:t>2018) </a:t>
            </a:r>
            <a:r>
              <a:rPr lang="en-GB" sz="1100" dirty="0"/>
              <a:t>In Wright, M. and </a:t>
            </a:r>
            <a:r>
              <a:rPr lang="en-GB" sz="1100" dirty="0" err="1"/>
              <a:t>Kongats</a:t>
            </a:r>
            <a:r>
              <a:rPr lang="en-GB" sz="1100" dirty="0"/>
              <a:t>, K. (</a:t>
            </a:r>
            <a:r>
              <a:rPr lang="en-GB" sz="1100" dirty="0" err="1"/>
              <a:t>eds</a:t>
            </a:r>
            <a:r>
              <a:rPr lang="en-GB" sz="1100" dirty="0"/>
              <a:t>)</a:t>
            </a:r>
            <a:r>
              <a:rPr lang="en-GB" sz="1100" b="1" dirty="0"/>
              <a:t> </a:t>
            </a:r>
            <a:r>
              <a:rPr lang="en-US" sz="1100" i="1" dirty="0"/>
              <a:t>Participatory Health Research: Voices from around the world. </a:t>
            </a:r>
            <a:r>
              <a:rPr lang="en-US" sz="1100" dirty="0"/>
              <a:t>Springer Publishing.</a:t>
            </a:r>
            <a:r>
              <a:rPr lang="en-US" sz="1100" dirty="0" smtClean="0">
                <a:effectLst/>
              </a:rPr>
              <a:t> </a:t>
            </a:r>
            <a:endParaRPr lang="en-US" sz="1100" dirty="0"/>
          </a:p>
          <a:p>
            <a:r>
              <a:rPr lang="en-GB" sz="1100" dirty="0"/>
              <a:t>Harris, J., Cook, T., Gibbs, L., </a:t>
            </a:r>
            <a:r>
              <a:rPr lang="en-GB" sz="1100" dirty="0" err="1"/>
              <a:t>Oetzel</a:t>
            </a:r>
            <a:r>
              <a:rPr lang="en-GB" sz="1100" dirty="0"/>
              <a:t>, J., </a:t>
            </a:r>
            <a:r>
              <a:rPr lang="en-GB" sz="1100" dirty="0" err="1"/>
              <a:t>Salsberg</a:t>
            </a:r>
            <a:r>
              <a:rPr lang="en-GB" sz="1100" dirty="0"/>
              <a:t>, J., Shinn, C., </a:t>
            </a:r>
            <a:r>
              <a:rPr lang="en-GB" sz="1100" dirty="0" err="1"/>
              <a:t>Springett</a:t>
            </a:r>
            <a:r>
              <a:rPr lang="en-GB" sz="1100" dirty="0"/>
              <a:t>, J., </a:t>
            </a:r>
            <a:r>
              <a:rPr lang="en-GB" sz="1100" dirty="0" err="1"/>
              <a:t>Wallerstein</a:t>
            </a:r>
            <a:r>
              <a:rPr lang="en-GB" sz="1100" dirty="0"/>
              <a:t>, N., &amp; Wright, M. (2018). Searching for the Impact of Participation in Health and Health Research: Challenges and Methods.  </a:t>
            </a:r>
            <a:r>
              <a:rPr lang="en-GB" sz="1100" dirty="0" err="1"/>
              <a:t>BioMed</a:t>
            </a:r>
            <a:r>
              <a:rPr lang="en-GB" sz="1100" dirty="0"/>
              <a:t> Research International </a:t>
            </a:r>
            <a:r>
              <a:rPr lang="en-GB" sz="1100" u="sng" dirty="0">
                <a:hlinkClick r:id="rId2"/>
              </a:rPr>
              <a:t>https://doi.org/10.1155/2018/9427452</a:t>
            </a:r>
            <a:r>
              <a:rPr lang="en-US" sz="1100" dirty="0" smtClean="0">
                <a:effectLst/>
              </a:rPr>
              <a:t> </a:t>
            </a:r>
          </a:p>
          <a:p>
            <a:r>
              <a:rPr lang="en-US" sz="1100" b="1" dirty="0" smtClean="0"/>
              <a:t>Harris</a:t>
            </a:r>
            <a:r>
              <a:rPr lang="en-US" sz="1100" b="1" dirty="0"/>
              <a:t>, J</a:t>
            </a:r>
            <a:r>
              <a:rPr lang="en-US" sz="1100" dirty="0"/>
              <a:t>., </a:t>
            </a:r>
            <a:r>
              <a:rPr lang="en-US" sz="1100" dirty="0" err="1"/>
              <a:t>Springett</a:t>
            </a:r>
            <a:r>
              <a:rPr lang="en-US" sz="1100" dirty="0"/>
              <a:t>, J., </a:t>
            </a:r>
            <a:r>
              <a:rPr lang="en-US" sz="1100" dirty="0" err="1"/>
              <a:t>Croot</a:t>
            </a:r>
            <a:r>
              <a:rPr lang="en-US" sz="1100" dirty="0"/>
              <a:t>, L., Thompson, J. (2016) How stakeholder participation can contribute to systematic reviews of complex interventions. </a:t>
            </a:r>
            <a:r>
              <a:rPr lang="en-GB" sz="1100" i="1" dirty="0"/>
              <a:t>Journal of Epidemiology &amp; Community Health,</a:t>
            </a:r>
            <a:r>
              <a:rPr lang="en-GB" sz="1100" dirty="0"/>
              <a:t> </a:t>
            </a:r>
            <a:r>
              <a:rPr lang="en-US" sz="1100" dirty="0"/>
              <a:t>70:207-214 </a:t>
            </a:r>
            <a:endParaRPr lang="en-US" sz="1100" dirty="0" smtClean="0"/>
          </a:p>
          <a:p>
            <a:pPr lvl="0"/>
            <a:r>
              <a:rPr lang="en-GB" sz="1100" b="1" dirty="0"/>
              <a:t>Harris, J</a:t>
            </a:r>
            <a:r>
              <a:rPr lang="en-GB" sz="1100" dirty="0"/>
              <a:t>., </a:t>
            </a:r>
            <a:r>
              <a:rPr lang="en-GB" sz="1100" dirty="0" err="1"/>
              <a:t>Springett</a:t>
            </a:r>
            <a:r>
              <a:rPr lang="en-GB" sz="1100" dirty="0"/>
              <a:t>, J., Booth, A., </a:t>
            </a:r>
            <a:r>
              <a:rPr lang="en-GB" sz="1100" dirty="0" err="1"/>
              <a:t>Croot</a:t>
            </a:r>
            <a:r>
              <a:rPr lang="en-GB" sz="1100" dirty="0"/>
              <a:t>, E., Campbell, F., Thompson, J., </a:t>
            </a:r>
            <a:r>
              <a:rPr lang="en-GB" sz="1100" dirty="0" err="1"/>
              <a:t>Goyder</a:t>
            </a:r>
            <a:r>
              <a:rPr lang="en-GB" sz="1100" dirty="0"/>
              <a:t>, E., </a:t>
            </a:r>
            <a:r>
              <a:rPr lang="en-GB" sz="1100" dirty="0" err="1"/>
              <a:t>VanCleemput</a:t>
            </a:r>
            <a:r>
              <a:rPr lang="en-GB" sz="1100" dirty="0"/>
              <a:t>, P., Wilkins, E., &amp; Yang, Y. (2015) </a:t>
            </a:r>
            <a:r>
              <a:rPr lang="en-US" sz="1100" dirty="0"/>
              <a:t>Can community-based peer support promote health literacy and reduce inequalities? A realist review. </a:t>
            </a:r>
            <a:r>
              <a:rPr lang="en-US" sz="1100" i="1" dirty="0"/>
              <a:t>Public Health Research,</a:t>
            </a:r>
            <a:r>
              <a:rPr lang="en-US" sz="1100" dirty="0"/>
              <a:t> 3(3).</a:t>
            </a:r>
          </a:p>
          <a:p>
            <a:r>
              <a:rPr lang="en-US" sz="1100" dirty="0" smtClean="0">
                <a:solidFill>
                  <a:srgbClr val="000000"/>
                </a:solidFill>
              </a:rPr>
              <a:t>International Collaboration fir Participatory Health Research  (2015). What is Participatory Health Research? Position Paper 1. http://</a:t>
            </a:r>
            <a:r>
              <a:rPr lang="en-US" sz="1100" dirty="0" err="1" smtClean="0">
                <a:solidFill>
                  <a:srgbClr val="000000"/>
                </a:solidFill>
              </a:rPr>
              <a:t>www.icphr.org</a:t>
            </a:r>
            <a:r>
              <a:rPr lang="en-US" sz="1100" dirty="0" smtClean="0">
                <a:solidFill>
                  <a:srgbClr val="000000"/>
                </a:solidFill>
              </a:rPr>
              <a:t>/position-papers</a:t>
            </a:r>
          </a:p>
          <a:p>
            <a:r>
              <a:rPr lang="en-US" sz="1100" dirty="0" smtClean="0">
                <a:solidFill>
                  <a:srgbClr val="000000"/>
                </a:solidFill>
              </a:rPr>
              <a:t>International Collaboration </a:t>
            </a:r>
            <a:r>
              <a:rPr lang="en-US" sz="1100" dirty="0" smtClean="0"/>
              <a:t>fir Participatory Health Research  (forthcoming). What is Impact in  Participatory Health Research? Position Paper 3. (Forthcoming) http://</a:t>
            </a:r>
            <a:r>
              <a:rPr lang="en-US" sz="1100" dirty="0" err="1" smtClean="0"/>
              <a:t>www.icphr.org</a:t>
            </a:r>
            <a:r>
              <a:rPr lang="en-US" sz="1100" dirty="0" smtClean="0"/>
              <a:t>/position-papers</a:t>
            </a:r>
            <a:endParaRPr lang="en-US" sz="1100" dirty="0" smtClean="0"/>
          </a:p>
          <a:p>
            <a:r>
              <a:rPr lang="en-US" sz="1100" dirty="0" smtClean="0"/>
              <a:t>Jean-Louis, D., &amp; Lomas, J. (2003). Convergent evolution: the academic and policy roots of collaborative research. </a:t>
            </a:r>
            <a:r>
              <a:rPr lang="en-US" sz="1100" i="1" dirty="0" smtClean="0"/>
              <a:t>Journal of health services research &amp; policy</a:t>
            </a:r>
            <a:r>
              <a:rPr lang="en-US" sz="1100" dirty="0" smtClean="0"/>
              <a:t>, </a:t>
            </a:r>
            <a:r>
              <a:rPr lang="en-US" sz="1100" i="1" dirty="0" smtClean="0"/>
              <a:t>8</a:t>
            </a:r>
            <a:r>
              <a:rPr lang="en-US" sz="1100" dirty="0" smtClean="0"/>
              <a:t>, S1</a:t>
            </a:r>
            <a:r>
              <a:rPr lang="en-US" sz="1100" dirty="0" smtClean="0"/>
              <a:t>Lucero</a:t>
            </a:r>
            <a:r>
              <a:rPr lang="en-US" sz="1100" dirty="0"/>
              <a:t>, J., </a:t>
            </a:r>
            <a:r>
              <a:rPr lang="en-US" sz="1100" dirty="0" err="1"/>
              <a:t>Wallerstein</a:t>
            </a:r>
            <a:r>
              <a:rPr lang="en-US" sz="1100" dirty="0"/>
              <a:t>, N., Duran, B., </a:t>
            </a:r>
            <a:r>
              <a:rPr lang="en-US" sz="1100" dirty="0" err="1"/>
              <a:t>Alegria</a:t>
            </a:r>
            <a:r>
              <a:rPr lang="en-US" sz="1100" dirty="0"/>
              <a:t>, M., Greene-</a:t>
            </a:r>
            <a:r>
              <a:rPr lang="en-US" sz="1100" dirty="0" err="1"/>
              <a:t>Moton</a:t>
            </a:r>
            <a:r>
              <a:rPr lang="en-US" sz="1100" dirty="0"/>
              <a:t>, E., Israel, B., ... &amp; Schulz, A. (2018). Development of a mixed methods </a:t>
            </a:r>
            <a:r>
              <a:rPr lang="en-US" sz="1100" dirty="0" smtClean="0"/>
              <a:t>investigation </a:t>
            </a:r>
            <a:r>
              <a:rPr lang="en-US" sz="1100" dirty="0"/>
              <a:t>of process and outcomes of community-based participatory research. </a:t>
            </a:r>
            <a:r>
              <a:rPr lang="en-US" sz="1100" i="1" dirty="0"/>
              <a:t>Journal of mixed methods research</a:t>
            </a:r>
            <a:r>
              <a:rPr lang="en-US" sz="1100" dirty="0"/>
              <a:t>, </a:t>
            </a:r>
            <a:r>
              <a:rPr lang="en-US" sz="1100" i="1" dirty="0"/>
              <a:t>12</a:t>
            </a:r>
            <a:r>
              <a:rPr lang="en-US" sz="1100" dirty="0"/>
              <a:t>(1), 55-74</a:t>
            </a:r>
            <a:r>
              <a:rPr lang="en-US" sz="1100" dirty="0" smtClean="0"/>
              <a:t>.</a:t>
            </a:r>
          </a:p>
          <a:p>
            <a:r>
              <a:rPr lang="en-US" sz="1100" dirty="0" smtClean="0"/>
              <a:t> </a:t>
            </a:r>
            <a:r>
              <a:rPr lang="en-US" sz="1100" dirty="0" err="1"/>
              <a:t>Nonaka</a:t>
            </a:r>
            <a:r>
              <a:rPr lang="en-US" sz="1100" dirty="0"/>
              <a:t>, L., Takeuchi, H., &amp; </a:t>
            </a:r>
            <a:r>
              <a:rPr lang="en-US" sz="1100" dirty="0" err="1"/>
              <a:t>Umemoto</a:t>
            </a:r>
            <a:r>
              <a:rPr lang="en-US" sz="1100" dirty="0"/>
              <a:t>, K. (1996). A theory of organizational knowledge creation. </a:t>
            </a:r>
            <a:r>
              <a:rPr lang="en-US" sz="1100" i="1" dirty="0"/>
              <a:t>International Journal of Technology Management</a:t>
            </a:r>
            <a:r>
              <a:rPr lang="en-US" sz="1100" dirty="0"/>
              <a:t>, </a:t>
            </a:r>
            <a:r>
              <a:rPr lang="en-US" sz="1100" i="1" dirty="0"/>
              <a:t>11</a:t>
            </a:r>
            <a:r>
              <a:rPr lang="en-US" sz="1100" dirty="0"/>
              <a:t>(7-8), 833-845</a:t>
            </a:r>
            <a:r>
              <a:rPr lang="en-US" sz="1100" dirty="0" smtClean="0"/>
              <a:t>.</a:t>
            </a:r>
          </a:p>
          <a:p>
            <a:r>
              <a:rPr lang="en-US" sz="1100" dirty="0" err="1" smtClean="0"/>
              <a:t>Spekkink</a:t>
            </a:r>
            <a:r>
              <a:rPr lang="en-US" sz="1100" dirty="0"/>
              <a:t>, W. A., &amp; Boons, F. A. (2015). The emergence of collaborations. </a:t>
            </a:r>
            <a:r>
              <a:rPr lang="en-US" sz="1100" i="1" dirty="0"/>
              <a:t>Journal of Public Administration Research and Theory</a:t>
            </a:r>
            <a:r>
              <a:rPr lang="en-US" sz="1100" dirty="0"/>
              <a:t>, </a:t>
            </a:r>
            <a:r>
              <a:rPr lang="en-US" sz="1100" i="1" dirty="0"/>
              <a:t>26</a:t>
            </a:r>
            <a:r>
              <a:rPr lang="en-US" sz="1100" dirty="0"/>
              <a:t>(4), 613-630</a:t>
            </a:r>
            <a:r>
              <a:rPr lang="en-US" sz="1100" dirty="0" smtClean="0"/>
              <a:t>.</a:t>
            </a:r>
          </a:p>
          <a:p>
            <a:r>
              <a:rPr lang="en-US" sz="1100" dirty="0" err="1" smtClean="0"/>
              <a:t>Wieck</a:t>
            </a:r>
            <a:r>
              <a:rPr lang="en-US" sz="1100" dirty="0" smtClean="0"/>
              <a:t> KE.(1995)  </a:t>
            </a:r>
            <a:r>
              <a:rPr lang="en-US" sz="1100" dirty="0" err="1" smtClean="0"/>
              <a:t>Sensemaking</a:t>
            </a:r>
            <a:r>
              <a:rPr lang="en-US" sz="1100" dirty="0" smtClean="0"/>
              <a:t> in </a:t>
            </a:r>
            <a:r>
              <a:rPr lang="en-US" sz="1100" dirty="0" err="1" smtClean="0"/>
              <a:t>organisations</a:t>
            </a:r>
            <a:r>
              <a:rPr lang="en-US" sz="1100" dirty="0" smtClean="0"/>
              <a:t>. Sage.</a:t>
            </a:r>
          </a:p>
          <a:p>
            <a:endParaRPr lang="en-US" sz="1100" dirty="0"/>
          </a:p>
        </p:txBody>
      </p:sp>
    </p:spTree>
    <p:extLst>
      <p:ext uri="{BB962C8B-B14F-4D97-AF65-F5344CB8AC3E}">
        <p14:creationId xmlns:p14="http://schemas.microsoft.com/office/powerpoint/2010/main" val="1289112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8-07-11 at 15.18.0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8667" y="1797050"/>
            <a:ext cx="5977466" cy="4705350"/>
          </a:xfrm>
          <a:prstGeom prst="rect">
            <a:avLst/>
          </a:prstGeom>
        </p:spPr>
      </p:pic>
      <p:sp>
        <p:nvSpPr>
          <p:cNvPr id="4" name="Title 3"/>
          <p:cNvSpPr>
            <a:spLocks noGrp="1"/>
          </p:cNvSpPr>
          <p:nvPr>
            <p:ph type="title"/>
          </p:nvPr>
        </p:nvSpPr>
        <p:spPr>
          <a:xfrm>
            <a:off x="457200" y="274638"/>
            <a:ext cx="8229600" cy="792162"/>
          </a:xfrm>
        </p:spPr>
        <p:txBody>
          <a:bodyPr>
            <a:normAutofit/>
          </a:bodyPr>
          <a:lstStyle/>
          <a:p>
            <a:r>
              <a:rPr lang="en-US" sz="3200" dirty="0" smtClean="0">
                <a:solidFill>
                  <a:srgbClr val="984807"/>
                </a:solidFill>
              </a:rPr>
              <a:t>Contested knowledge</a:t>
            </a:r>
            <a:endParaRPr lang="en-US" sz="3200" dirty="0">
              <a:solidFill>
                <a:srgbClr val="984807"/>
              </a:solidFill>
            </a:endParaRPr>
          </a:p>
        </p:txBody>
      </p:sp>
      <p:sp>
        <p:nvSpPr>
          <p:cNvPr id="5" name="Rounded Rectangular Callout 4"/>
          <p:cNvSpPr/>
          <p:nvPr/>
        </p:nvSpPr>
        <p:spPr>
          <a:xfrm>
            <a:off x="660400" y="1066801"/>
            <a:ext cx="2116667" cy="1693332"/>
          </a:xfrm>
          <a:prstGeom prst="wedgeRoundRectCallout">
            <a:avLst>
              <a:gd name="adj1" fmla="val 56132"/>
              <a:gd name="adj2" fmla="val 94665"/>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“We could wallpaper the town hall with stories, we need hard evidence”</a:t>
            </a:r>
            <a:endParaRPr lang="en-US" sz="2000" dirty="0"/>
          </a:p>
        </p:txBody>
      </p:sp>
      <p:sp>
        <p:nvSpPr>
          <p:cNvPr id="6" name="Rounded Rectangular Callout 5"/>
          <p:cNvSpPr/>
          <p:nvPr/>
        </p:nvSpPr>
        <p:spPr>
          <a:xfrm>
            <a:off x="6299200" y="1219201"/>
            <a:ext cx="2184400" cy="1693332"/>
          </a:xfrm>
          <a:prstGeom prst="wedgeRoundRectCallout">
            <a:avLst>
              <a:gd name="adj1" fmla="val -53891"/>
              <a:gd name="adj2" fmla="val 82665"/>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We have lots of client stories, here’s our evidence.</a:t>
            </a:r>
            <a:endParaRPr lang="en-US" sz="2000" dirty="0"/>
          </a:p>
        </p:txBody>
      </p:sp>
    </p:spTree>
    <p:extLst>
      <p:ext uri="{BB962C8B-B14F-4D97-AF65-F5344CB8AC3E}">
        <p14:creationId xmlns:p14="http://schemas.microsoft.com/office/powerpoint/2010/main" val="745573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199" y="273050"/>
            <a:ext cx="4385734" cy="1162050"/>
          </a:xfrm>
        </p:spPr>
        <p:txBody>
          <a:bodyPr>
            <a:noAutofit/>
          </a:bodyPr>
          <a:lstStyle/>
          <a:p>
            <a:r>
              <a:rPr lang="en-US" sz="3200" dirty="0" smtClean="0"/>
              <a:t>What is “good enough” evidence?  </a:t>
            </a:r>
            <a:endParaRPr lang="en-US" sz="3200" dirty="0"/>
          </a:p>
        </p:txBody>
      </p:sp>
      <p:sp>
        <p:nvSpPr>
          <p:cNvPr id="5" name="Content Placeholder 4"/>
          <p:cNvSpPr>
            <a:spLocks noGrp="1"/>
          </p:cNvSpPr>
          <p:nvPr>
            <p:ph idx="1"/>
          </p:nvPr>
        </p:nvSpPr>
        <p:spPr>
          <a:xfrm>
            <a:off x="5198532" y="1638300"/>
            <a:ext cx="3488267" cy="4691063"/>
          </a:xfrm>
        </p:spPr>
        <p:txBody>
          <a:bodyPr>
            <a:normAutofit lnSpcReduction="10000"/>
          </a:bodyPr>
          <a:lstStyle/>
          <a:p>
            <a:pPr marL="0" indent="0">
              <a:buNone/>
            </a:pPr>
            <a:r>
              <a:rPr lang="en-US" dirty="0" smtClean="0"/>
              <a:t>How can we produce credible evidence for </a:t>
            </a:r>
          </a:p>
          <a:p>
            <a:pPr marL="514350" indent="-514350">
              <a:buAutoNum type="arabicParenBoth"/>
            </a:pPr>
            <a:r>
              <a:rPr lang="en-US" dirty="0" smtClean="0"/>
              <a:t>The impact for community-based services?</a:t>
            </a:r>
          </a:p>
          <a:p>
            <a:pPr marL="514350" indent="-514350">
              <a:buAutoNum type="arabicParenBoth"/>
            </a:pPr>
            <a:r>
              <a:rPr lang="en-US" dirty="0" smtClean="0"/>
              <a:t>The influence of knowledge brokering on the process?</a:t>
            </a:r>
            <a:endParaRPr lang="en-US" dirty="0"/>
          </a:p>
        </p:txBody>
      </p:sp>
      <p:pic>
        <p:nvPicPr>
          <p:cNvPr id="3" name="Picture 2" descr="Screen Shot 2018-07-11 at 07.34.1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667" y="1845733"/>
            <a:ext cx="4250266" cy="4483630"/>
          </a:xfrm>
          <a:prstGeom prst="rect">
            <a:avLst/>
          </a:prstGeom>
        </p:spPr>
      </p:pic>
      <p:sp>
        <p:nvSpPr>
          <p:cNvPr id="8" name="TextBox 7"/>
          <p:cNvSpPr txBox="1"/>
          <p:nvPr/>
        </p:nvSpPr>
        <p:spPr>
          <a:xfrm>
            <a:off x="4842933" y="370417"/>
            <a:ext cx="3843866" cy="1077218"/>
          </a:xfrm>
          <a:prstGeom prst="rect">
            <a:avLst/>
          </a:prstGeom>
          <a:noFill/>
        </p:spPr>
        <p:txBody>
          <a:bodyPr wrap="square" rtlCol="0">
            <a:spAutoFit/>
          </a:bodyPr>
          <a:lstStyle/>
          <a:p>
            <a:endParaRPr lang="en-US" sz="3200" dirty="0" smtClean="0"/>
          </a:p>
          <a:p>
            <a:r>
              <a:rPr lang="en-US" sz="3200" b="1" i="1" dirty="0" smtClean="0">
                <a:solidFill>
                  <a:srgbClr val="C93418"/>
                </a:solidFill>
              </a:rPr>
              <a:t>A two-part question</a:t>
            </a:r>
            <a:endParaRPr lang="en-US" sz="3200" b="1" i="1" dirty="0">
              <a:solidFill>
                <a:srgbClr val="C93418"/>
              </a:solidFill>
            </a:endParaRPr>
          </a:p>
        </p:txBody>
      </p:sp>
    </p:spTree>
    <p:extLst>
      <p:ext uri="{BB962C8B-B14F-4D97-AF65-F5344CB8AC3E}">
        <p14:creationId xmlns:p14="http://schemas.microsoft.com/office/powerpoint/2010/main" val="2463735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82473"/>
          </a:xfrm>
        </p:spPr>
        <p:txBody>
          <a:bodyPr>
            <a:normAutofit/>
          </a:bodyPr>
          <a:lstStyle/>
          <a:p>
            <a:r>
              <a:rPr lang="en-US" dirty="0" smtClean="0"/>
              <a:t>The deliverables</a:t>
            </a:r>
            <a:endParaRPr lang="en-US" dirty="0"/>
          </a:p>
        </p:txBody>
      </p:sp>
      <p:sp>
        <p:nvSpPr>
          <p:cNvPr id="4" name="Text Placeholder 3"/>
          <p:cNvSpPr>
            <a:spLocks noGrp="1"/>
          </p:cNvSpPr>
          <p:nvPr>
            <p:ph type="body" idx="1"/>
          </p:nvPr>
        </p:nvSpPr>
        <p:spPr>
          <a:xfrm>
            <a:off x="457200" y="2167114"/>
            <a:ext cx="4040188" cy="639762"/>
          </a:xfrm>
        </p:spPr>
        <p:txBody>
          <a:bodyPr/>
          <a:lstStyle/>
          <a:p>
            <a:r>
              <a:rPr lang="en-US" dirty="0" smtClean="0"/>
              <a:t>Community</a:t>
            </a:r>
            <a:endParaRPr lang="en-US" dirty="0"/>
          </a:p>
        </p:txBody>
      </p:sp>
      <p:sp>
        <p:nvSpPr>
          <p:cNvPr id="3" name="Content Placeholder 2"/>
          <p:cNvSpPr>
            <a:spLocks noGrp="1"/>
          </p:cNvSpPr>
          <p:nvPr>
            <p:ph sz="half" idx="2"/>
          </p:nvPr>
        </p:nvSpPr>
        <p:spPr>
          <a:xfrm>
            <a:off x="457200" y="2753430"/>
            <a:ext cx="4040188" cy="3951288"/>
          </a:xfrm>
        </p:spPr>
        <p:txBody>
          <a:bodyPr/>
          <a:lstStyle/>
          <a:p>
            <a:r>
              <a:rPr lang="en-US" dirty="0" smtClean="0"/>
              <a:t>A set of client-valued outcomes</a:t>
            </a:r>
          </a:p>
          <a:p>
            <a:r>
              <a:rPr lang="en-US" dirty="0" smtClean="0"/>
              <a:t>Methods for evaluating process and impact that are appropriate in community settings</a:t>
            </a:r>
          </a:p>
          <a:p>
            <a:r>
              <a:rPr lang="en-US" dirty="0" smtClean="0"/>
              <a:t>Monitoring and evaluation systems that are embedded in community </a:t>
            </a:r>
            <a:r>
              <a:rPr lang="en-US" dirty="0" err="1" smtClean="0"/>
              <a:t>organisations</a:t>
            </a:r>
            <a:endParaRPr lang="en-US" dirty="0"/>
          </a:p>
        </p:txBody>
      </p:sp>
      <p:sp>
        <p:nvSpPr>
          <p:cNvPr id="5" name="Text Placeholder 4"/>
          <p:cNvSpPr>
            <a:spLocks noGrp="1"/>
          </p:cNvSpPr>
          <p:nvPr>
            <p:ph type="body" sz="quarter" idx="3"/>
          </p:nvPr>
        </p:nvSpPr>
        <p:spPr>
          <a:xfrm>
            <a:off x="4645025" y="2167114"/>
            <a:ext cx="4041775" cy="639762"/>
          </a:xfrm>
        </p:spPr>
        <p:txBody>
          <a:bodyPr/>
          <a:lstStyle/>
          <a:p>
            <a:r>
              <a:rPr lang="en-US" dirty="0" smtClean="0"/>
              <a:t>Commissioning</a:t>
            </a:r>
            <a:endParaRPr lang="en-US" dirty="0"/>
          </a:p>
        </p:txBody>
      </p:sp>
      <p:sp>
        <p:nvSpPr>
          <p:cNvPr id="6" name="Content Placeholder 5"/>
          <p:cNvSpPr>
            <a:spLocks noGrp="1"/>
          </p:cNvSpPr>
          <p:nvPr>
            <p:ph sz="quarter" idx="4"/>
          </p:nvPr>
        </p:nvSpPr>
        <p:spPr>
          <a:xfrm>
            <a:off x="4645025" y="2753430"/>
            <a:ext cx="4041775" cy="3582459"/>
          </a:xfrm>
        </p:spPr>
        <p:txBody>
          <a:bodyPr/>
          <a:lstStyle/>
          <a:p>
            <a:r>
              <a:rPr lang="en-US" dirty="0" smtClean="0"/>
              <a:t>A set of outcomes that can be used to justify a shift in investment</a:t>
            </a:r>
          </a:p>
          <a:p>
            <a:r>
              <a:rPr lang="en-US" dirty="0" smtClean="0"/>
              <a:t>Credible methods for assessing impact</a:t>
            </a:r>
          </a:p>
          <a:p>
            <a:r>
              <a:rPr lang="en-US" dirty="0" smtClean="0"/>
              <a:t>Knowledge that can be used to inform the modification of funding specifications</a:t>
            </a:r>
            <a:endParaRPr lang="en-US" dirty="0"/>
          </a:p>
        </p:txBody>
      </p:sp>
      <p:sp>
        <p:nvSpPr>
          <p:cNvPr id="7" name="TextBox 6"/>
          <p:cNvSpPr txBox="1"/>
          <p:nvPr/>
        </p:nvSpPr>
        <p:spPr>
          <a:xfrm>
            <a:off x="457200" y="1157111"/>
            <a:ext cx="9057920" cy="954107"/>
          </a:xfrm>
          <a:prstGeom prst="rect">
            <a:avLst/>
          </a:prstGeom>
          <a:noFill/>
        </p:spPr>
        <p:txBody>
          <a:bodyPr wrap="square" rtlCol="0">
            <a:spAutoFit/>
          </a:bodyPr>
          <a:lstStyle/>
          <a:p>
            <a:r>
              <a:rPr lang="en-US" sz="2800" dirty="0" smtClean="0"/>
              <a:t>Working across community, government, health and academic sectors, we will produce</a:t>
            </a:r>
            <a:endParaRPr lang="en-US" sz="2800" dirty="0"/>
          </a:p>
        </p:txBody>
      </p:sp>
    </p:spTree>
    <p:extLst>
      <p:ext uri="{BB962C8B-B14F-4D97-AF65-F5344CB8AC3E}">
        <p14:creationId xmlns:p14="http://schemas.microsoft.com/office/powerpoint/2010/main" val="2736973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Screen Shot 2018-07-12 at 07.01.1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475" y="569135"/>
            <a:ext cx="8231610" cy="446865"/>
          </a:xfrm>
          <a:prstGeom prst="rect">
            <a:avLst/>
          </a:prstGeom>
        </p:spPr>
      </p:pic>
      <p:pic>
        <p:nvPicPr>
          <p:cNvPr id="4" name="Picture 3" descr="Screen Shot 2018-07-11 at 07.34.1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5581" y="1318151"/>
            <a:ext cx="5530613" cy="5256527"/>
          </a:xfrm>
          <a:prstGeom prst="rect">
            <a:avLst/>
          </a:prstGeom>
        </p:spPr>
      </p:pic>
      <p:sp>
        <p:nvSpPr>
          <p:cNvPr id="2" name="Title 1"/>
          <p:cNvSpPr>
            <a:spLocks noGrp="1"/>
          </p:cNvSpPr>
          <p:nvPr>
            <p:ph type="title"/>
          </p:nvPr>
        </p:nvSpPr>
        <p:spPr>
          <a:xfrm>
            <a:off x="514475" y="80065"/>
            <a:ext cx="8413485" cy="738380"/>
          </a:xfrm>
        </p:spPr>
        <p:txBody>
          <a:bodyPr>
            <a:normAutofit/>
          </a:bodyPr>
          <a:lstStyle/>
          <a:p>
            <a:r>
              <a:rPr lang="en-US" sz="3200" dirty="0" smtClean="0"/>
              <a:t>Researching the process of getting there</a:t>
            </a:r>
            <a:endParaRPr lang="en-US" sz="3200" dirty="0"/>
          </a:p>
        </p:txBody>
      </p:sp>
      <p:sp>
        <p:nvSpPr>
          <p:cNvPr id="7" name="Oval 6"/>
          <p:cNvSpPr/>
          <p:nvPr/>
        </p:nvSpPr>
        <p:spPr>
          <a:xfrm>
            <a:off x="659172" y="1318151"/>
            <a:ext cx="8086913" cy="5256527"/>
          </a:xfrm>
          <a:prstGeom prst="ellipse">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fontAlgn="b"/>
            <a:endParaRPr lang="en-US" dirty="0">
              <a:solidFill>
                <a:srgbClr val="000000"/>
              </a:solidFill>
            </a:endParaRPr>
          </a:p>
        </p:txBody>
      </p:sp>
      <p:sp>
        <p:nvSpPr>
          <p:cNvPr id="9" name="Rectangle 8"/>
          <p:cNvSpPr/>
          <p:nvPr/>
        </p:nvSpPr>
        <p:spPr>
          <a:xfrm>
            <a:off x="3666525" y="1568812"/>
            <a:ext cx="1898376" cy="40011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000" b="1" cap="all" dirty="0">
                <a:ln w="0"/>
                <a:solidFill>
                  <a:schemeClr val="accent3">
                    <a:lumMod val="75000"/>
                  </a:schemeClr>
                </a:solidFill>
                <a:effectLst>
                  <a:reflection blurRad="12700" stA="50000" endPos="50000" dist="5000" dir="5400000" sy="-100000" rotWithShape="0"/>
                </a:effectLst>
              </a:rPr>
              <a:t>Conversation</a:t>
            </a:r>
          </a:p>
        </p:txBody>
      </p:sp>
      <p:sp>
        <p:nvSpPr>
          <p:cNvPr id="11" name="Rectangle 10"/>
          <p:cNvSpPr/>
          <p:nvPr/>
        </p:nvSpPr>
        <p:spPr>
          <a:xfrm>
            <a:off x="5913069" y="2560662"/>
            <a:ext cx="2833016" cy="1015663"/>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000" b="1" cap="all" dirty="0" smtClean="0">
                <a:ln w="0"/>
                <a:solidFill>
                  <a:schemeClr val="accent2">
                    <a:lumMod val="75000"/>
                  </a:schemeClr>
                </a:solidFill>
                <a:effectLst>
                  <a:reflection blurRad="12700" stA="50000" endPos="50000" dist="5000" dir="5400000" sy="-100000" rotWithShape="0"/>
                </a:effectLst>
              </a:rPr>
              <a:t>Dialogic </a:t>
            </a:r>
            <a:r>
              <a:rPr lang="en-US" sz="2000" b="1" cap="all" dirty="0" err="1" smtClean="0">
                <a:ln w="0"/>
                <a:solidFill>
                  <a:schemeClr val="accent2">
                    <a:lumMod val="75000"/>
                  </a:schemeClr>
                </a:solidFill>
                <a:effectLst>
                  <a:reflection blurRad="12700" stA="50000" endPos="50000" dist="5000" dir="5400000" sy="-100000" rotWithShape="0"/>
                </a:effectLst>
              </a:rPr>
              <a:t>organisational</a:t>
            </a:r>
            <a:r>
              <a:rPr lang="en-US" sz="2000" b="1" cap="all" dirty="0" smtClean="0">
                <a:ln w="0"/>
                <a:solidFill>
                  <a:schemeClr val="accent2">
                    <a:lumMod val="75000"/>
                  </a:schemeClr>
                </a:solidFill>
                <a:effectLst>
                  <a:reflection blurRad="12700" stA="50000" endPos="50000" dist="5000" dir="5400000" sy="-100000" rotWithShape="0"/>
                </a:effectLst>
              </a:rPr>
              <a:t> development</a:t>
            </a:r>
            <a:endParaRPr lang="en-US" sz="2000" b="1" cap="all" dirty="0">
              <a:ln w="0"/>
              <a:solidFill>
                <a:schemeClr val="accent2">
                  <a:lumMod val="75000"/>
                </a:schemeClr>
              </a:solidFill>
              <a:effectLst>
                <a:reflection blurRad="12700" stA="50000" endPos="50000" dist="5000" dir="5400000" sy="-100000" rotWithShape="0"/>
              </a:effectLst>
            </a:endParaRPr>
          </a:p>
        </p:txBody>
      </p:sp>
      <p:sp>
        <p:nvSpPr>
          <p:cNvPr id="12" name="Rectangle 11"/>
          <p:cNvSpPr/>
          <p:nvPr/>
        </p:nvSpPr>
        <p:spPr>
          <a:xfrm>
            <a:off x="5665631" y="4549619"/>
            <a:ext cx="2833016" cy="1015663"/>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000" b="1" cap="all" dirty="0" smtClean="0">
                <a:ln w="0"/>
                <a:solidFill>
                  <a:schemeClr val="accent4">
                    <a:lumMod val="75000"/>
                  </a:schemeClr>
                </a:solidFill>
                <a:effectLst>
                  <a:reflection blurRad="12700" stA="50000" endPos="50000" dist="5000" dir="5400000" sy="-100000" rotWithShape="0"/>
                </a:effectLst>
              </a:rPr>
              <a:t>Participatory </a:t>
            </a:r>
            <a:r>
              <a:rPr lang="en-US" sz="2000" b="1" cap="all" dirty="0" err="1" smtClean="0">
                <a:ln w="0"/>
                <a:solidFill>
                  <a:schemeClr val="accent4">
                    <a:lumMod val="75000"/>
                  </a:schemeClr>
                </a:solidFill>
                <a:effectLst>
                  <a:reflection blurRad="12700" stA="50000" endPos="50000" dist="5000" dir="5400000" sy="-100000" rotWithShape="0"/>
                </a:effectLst>
              </a:rPr>
              <a:t>transdisciplinary</a:t>
            </a:r>
            <a:r>
              <a:rPr lang="en-US" sz="2000" b="1" cap="all" dirty="0" smtClean="0">
                <a:ln w="0"/>
                <a:solidFill>
                  <a:schemeClr val="accent4">
                    <a:lumMod val="75000"/>
                  </a:schemeClr>
                </a:solidFill>
                <a:effectLst>
                  <a:reflection blurRad="12700" stA="50000" endPos="50000" dist="5000" dir="5400000" sy="-100000" rotWithShape="0"/>
                </a:effectLst>
              </a:rPr>
              <a:t> research</a:t>
            </a:r>
            <a:endParaRPr lang="en-US" sz="2000" b="1" cap="all" dirty="0">
              <a:ln w="0"/>
              <a:solidFill>
                <a:schemeClr val="accent4">
                  <a:lumMod val="75000"/>
                </a:schemeClr>
              </a:solidFill>
              <a:effectLst>
                <a:reflection blurRad="12700" stA="50000" endPos="50000" dist="5000" dir="5400000" sy="-100000" rotWithShape="0"/>
              </a:effectLst>
            </a:endParaRPr>
          </a:p>
        </p:txBody>
      </p:sp>
      <p:sp>
        <p:nvSpPr>
          <p:cNvPr id="13" name="Rectangle 12"/>
          <p:cNvSpPr/>
          <p:nvPr/>
        </p:nvSpPr>
        <p:spPr>
          <a:xfrm>
            <a:off x="3105792" y="5827587"/>
            <a:ext cx="3067916" cy="40011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000" b="1" cap="all" dirty="0" smtClean="0">
                <a:ln w="0"/>
                <a:solidFill>
                  <a:schemeClr val="accent6">
                    <a:lumMod val="75000"/>
                  </a:schemeClr>
                </a:solidFill>
                <a:effectLst>
                  <a:reflection blurRad="12700" stA="50000" endPos="50000" dist="5000" dir="5400000" sy="-100000" rotWithShape="0"/>
                </a:effectLst>
              </a:rPr>
              <a:t>Deliberative dialogue</a:t>
            </a:r>
            <a:endParaRPr lang="en-US" sz="2000" b="1" cap="all" dirty="0">
              <a:ln w="0"/>
              <a:solidFill>
                <a:schemeClr val="accent6">
                  <a:lumMod val="75000"/>
                </a:schemeClr>
              </a:solidFill>
              <a:effectLst>
                <a:reflection blurRad="12700" stA="50000" endPos="50000" dist="5000" dir="5400000" sy="-100000" rotWithShape="0"/>
              </a:effectLst>
            </a:endParaRPr>
          </a:p>
        </p:txBody>
      </p:sp>
      <p:sp>
        <p:nvSpPr>
          <p:cNvPr id="14" name="Rectangle 13"/>
          <p:cNvSpPr/>
          <p:nvPr/>
        </p:nvSpPr>
        <p:spPr>
          <a:xfrm>
            <a:off x="659172" y="4529965"/>
            <a:ext cx="2628921" cy="707886"/>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000" b="1" cap="all" dirty="0" smtClean="0">
                <a:ln w="0"/>
                <a:solidFill>
                  <a:schemeClr val="tx2">
                    <a:lumMod val="75000"/>
                  </a:schemeClr>
                </a:solidFill>
                <a:effectLst>
                  <a:reflection blurRad="12700" stA="50000" endPos="50000" dist="5000" dir="5400000" sy="-100000" rotWithShape="0"/>
                </a:effectLst>
              </a:rPr>
              <a:t>Collective </a:t>
            </a:r>
            <a:r>
              <a:rPr lang="en-US" sz="2000" b="1" cap="all" dirty="0" err="1" smtClean="0">
                <a:ln w="0"/>
                <a:solidFill>
                  <a:schemeClr val="tx2">
                    <a:lumMod val="75000"/>
                  </a:schemeClr>
                </a:solidFill>
                <a:effectLst>
                  <a:reflection blurRad="12700" stA="50000" endPos="50000" dist="5000" dir="5400000" sy="-100000" rotWithShape="0"/>
                </a:effectLst>
              </a:rPr>
              <a:t>sensemaking</a:t>
            </a:r>
            <a:endParaRPr lang="en-US" sz="2000" b="1" cap="all" dirty="0">
              <a:ln w="0"/>
              <a:solidFill>
                <a:schemeClr val="tx2">
                  <a:lumMod val="75000"/>
                </a:schemeClr>
              </a:solidFill>
              <a:effectLst>
                <a:reflection blurRad="12700" stA="50000" endPos="50000" dist="5000" dir="5400000" sy="-100000" rotWithShape="0"/>
              </a:effectLst>
            </a:endParaRPr>
          </a:p>
        </p:txBody>
      </p:sp>
      <p:sp>
        <p:nvSpPr>
          <p:cNvPr id="15" name="Rectangle 14"/>
          <p:cNvSpPr/>
          <p:nvPr/>
        </p:nvSpPr>
        <p:spPr>
          <a:xfrm>
            <a:off x="748212" y="2856858"/>
            <a:ext cx="2628921" cy="707886"/>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000" b="1" cap="all" dirty="0" smtClean="0">
                <a:ln w="0"/>
                <a:solidFill>
                  <a:schemeClr val="accent5">
                    <a:lumMod val="75000"/>
                  </a:schemeClr>
                </a:solidFill>
                <a:effectLst>
                  <a:reflection blurRad="12700" stA="50000" endPos="50000" dist="5000" dir="5400000" sy="-100000" rotWithShape="0"/>
                </a:effectLst>
              </a:rPr>
              <a:t>Emergent collaborations</a:t>
            </a:r>
            <a:endParaRPr lang="en-US" sz="2000" b="1" cap="all" dirty="0">
              <a:ln w="0"/>
              <a:solidFill>
                <a:schemeClr val="accent5">
                  <a:lumMod val="75000"/>
                </a:schemeClr>
              </a:solidFill>
              <a:effectLst>
                <a:reflection blurRad="12700" stA="50000" endPos="50000" dist="5000" dir="5400000" sy="-100000" rotWithShape="0"/>
              </a:effectLst>
            </a:endParaRPr>
          </a:p>
        </p:txBody>
      </p:sp>
      <p:sp>
        <p:nvSpPr>
          <p:cNvPr id="16" name="Hexagon 15"/>
          <p:cNvSpPr/>
          <p:nvPr/>
        </p:nvSpPr>
        <p:spPr>
          <a:xfrm>
            <a:off x="3377133" y="2776458"/>
            <a:ext cx="2535936" cy="1998742"/>
          </a:xfrm>
          <a:prstGeom prst="hexagon">
            <a:avLst/>
          </a:prstGeom>
          <a:solidFill>
            <a:schemeClr val="accent5">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smtClean="0"/>
              <a:t>Partnership Working</a:t>
            </a:r>
            <a:endParaRPr lang="en-US" sz="2400" dirty="0"/>
          </a:p>
        </p:txBody>
      </p:sp>
      <p:sp>
        <p:nvSpPr>
          <p:cNvPr id="17" name="Right Arrow 16"/>
          <p:cNvSpPr/>
          <p:nvPr/>
        </p:nvSpPr>
        <p:spPr>
          <a:xfrm rot="20252445">
            <a:off x="2443759" y="1568812"/>
            <a:ext cx="662033" cy="263739"/>
          </a:xfrm>
          <a:prstGeom prst="rightArrow">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ight Arrow 17"/>
          <p:cNvSpPr/>
          <p:nvPr/>
        </p:nvSpPr>
        <p:spPr>
          <a:xfrm rot="1381655">
            <a:off x="6486062" y="1617562"/>
            <a:ext cx="662033" cy="263739"/>
          </a:xfrm>
          <a:prstGeom prst="rightArrow">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ight Arrow 18"/>
          <p:cNvSpPr/>
          <p:nvPr/>
        </p:nvSpPr>
        <p:spPr>
          <a:xfrm rot="5400000">
            <a:off x="8350761" y="3780201"/>
            <a:ext cx="662033" cy="263739"/>
          </a:xfrm>
          <a:prstGeom prst="rightArrow">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ight Arrow 19"/>
          <p:cNvSpPr/>
          <p:nvPr/>
        </p:nvSpPr>
        <p:spPr>
          <a:xfrm rot="16200000">
            <a:off x="381835" y="3899547"/>
            <a:ext cx="662033" cy="263739"/>
          </a:xfrm>
          <a:prstGeom prst="rightArrow">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ight Arrow 20"/>
          <p:cNvSpPr/>
          <p:nvPr/>
        </p:nvSpPr>
        <p:spPr>
          <a:xfrm rot="12394090">
            <a:off x="2055317" y="5920767"/>
            <a:ext cx="662033" cy="263739"/>
          </a:xfrm>
          <a:prstGeom prst="rightArrow">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ight Arrow 21"/>
          <p:cNvSpPr/>
          <p:nvPr/>
        </p:nvSpPr>
        <p:spPr>
          <a:xfrm rot="9304898">
            <a:off x="6542277" y="5998860"/>
            <a:ext cx="662033" cy="263739"/>
          </a:xfrm>
          <a:prstGeom prst="rightArrow">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4" name="Picture 23" descr="Screen Shot 2018-07-12 at 07.05.56.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85782" y="1945507"/>
            <a:ext cx="753013" cy="776111"/>
          </a:xfrm>
          <a:prstGeom prst="rect">
            <a:avLst/>
          </a:prstGeom>
        </p:spPr>
      </p:pic>
      <p:pic>
        <p:nvPicPr>
          <p:cNvPr id="25" name="Picture 24" descr="Screen Shot 2018-07-12 at 07.08.24.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29056" y="3700400"/>
            <a:ext cx="691445" cy="733778"/>
          </a:xfrm>
          <a:prstGeom prst="rect">
            <a:avLst/>
          </a:prstGeom>
        </p:spPr>
      </p:pic>
      <p:pic>
        <p:nvPicPr>
          <p:cNvPr id="26" name="Picture 25" descr="Screen Shot 2018-07-11 at 15.42.03.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92735" y="4896556"/>
            <a:ext cx="1672166" cy="795895"/>
          </a:xfrm>
          <a:prstGeom prst="rect">
            <a:avLst/>
          </a:prstGeom>
        </p:spPr>
      </p:pic>
      <p:pic>
        <p:nvPicPr>
          <p:cNvPr id="27" name="Picture 26" descr="Screen Shot 2018-07-12 at 07.13.50.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75581" y="3852334"/>
            <a:ext cx="748212" cy="578280"/>
          </a:xfrm>
          <a:prstGeom prst="rect">
            <a:avLst/>
          </a:prstGeom>
        </p:spPr>
      </p:pic>
      <p:pic>
        <p:nvPicPr>
          <p:cNvPr id="28" name="Picture 27" descr="Screen Shot 2018-07-12 at 07.17.20.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23794" y="1945508"/>
            <a:ext cx="1053340" cy="804632"/>
          </a:xfrm>
          <a:prstGeom prst="rect">
            <a:avLst/>
          </a:prstGeom>
        </p:spPr>
      </p:pic>
    </p:spTree>
    <p:extLst>
      <p:ext uri="{BB962C8B-B14F-4D97-AF65-F5344CB8AC3E}">
        <p14:creationId xmlns:p14="http://schemas.microsoft.com/office/powerpoint/2010/main" val="146468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Validated model for Partnership working</a:t>
            </a:r>
            <a:endParaRPr lang="en-US" sz="3200" dirty="0"/>
          </a:p>
        </p:txBody>
      </p:sp>
      <p:pic>
        <p:nvPicPr>
          <p:cNvPr id="3" name="Picture 2" descr="Screen Shot 2018-07-12 at 07.24.2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7336"/>
            <a:ext cx="9144000" cy="6700664"/>
          </a:xfrm>
          <a:prstGeom prst="rect">
            <a:avLst/>
          </a:prstGeom>
        </p:spPr>
      </p:pic>
    </p:spTree>
    <p:extLst>
      <p:ext uri="{BB962C8B-B14F-4D97-AF65-F5344CB8AC3E}">
        <p14:creationId xmlns:p14="http://schemas.microsoft.com/office/powerpoint/2010/main" val="40490020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ssolv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2721551" y="1933222"/>
            <a:ext cx="3876149" cy="4134556"/>
          </a:xfrm>
          <a:prstGeom prst="roundRect">
            <a:avLst/>
          </a:prstGeom>
          <a:pattFill prst="pct5">
            <a:fgClr>
              <a:schemeClr val="tx1">
                <a:lumMod val="85000"/>
                <a:lumOff val="15000"/>
              </a:schemeClr>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tx1"/>
              </a:solidFill>
            </a:endParaRPr>
          </a:p>
        </p:txBody>
      </p:sp>
      <p:sp>
        <p:nvSpPr>
          <p:cNvPr id="7" name="Title 6"/>
          <p:cNvSpPr>
            <a:spLocks noGrp="1"/>
          </p:cNvSpPr>
          <p:nvPr>
            <p:ph type="title"/>
          </p:nvPr>
        </p:nvSpPr>
        <p:spPr/>
        <p:txBody>
          <a:bodyPr>
            <a:normAutofit fontScale="90000"/>
          </a:bodyPr>
          <a:lstStyle/>
          <a:p>
            <a:r>
              <a:rPr lang="en-US" dirty="0" smtClean="0">
                <a:solidFill>
                  <a:srgbClr val="800000"/>
                </a:solidFill>
              </a:rPr>
              <a:t>The actors</a:t>
            </a:r>
            <a:r>
              <a:rPr lang="mr-IN" dirty="0" smtClean="0">
                <a:solidFill>
                  <a:srgbClr val="800000"/>
                </a:solidFill>
              </a:rPr>
              <a:t>…</a:t>
            </a:r>
            <a:r>
              <a:rPr lang="en-GB" dirty="0" smtClean="0">
                <a:solidFill>
                  <a:srgbClr val="800000"/>
                </a:solidFill>
              </a:rPr>
              <a:t>.</a:t>
            </a:r>
            <a:br>
              <a:rPr lang="en-GB" dirty="0" smtClean="0">
                <a:solidFill>
                  <a:srgbClr val="800000"/>
                </a:solidFill>
              </a:rPr>
            </a:br>
            <a:r>
              <a:rPr lang="en-US" dirty="0" smtClean="0">
                <a:solidFill>
                  <a:srgbClr val="800000"/>
                </a:solidFill>
              </a:rPr>
              <a:t>Cross sector sponsors (in theory)</a:t>
            </a:r>
            <a:endParaRPr lang="en-US" dirty="0">
              <a:solidFill>
                <a:srgbClr val="800000"/>
              </a:solidFill>
            </a:endParaRPr>
          </a:p>
        </p:txBody>
      </p:sp>
      <p:sp>
        <p:nvSpPr>
          <p:cNvPr id="8" name="Oval 7"/>
          <p:cNvSpPr/>
          <p:nvPr/>
        </p:nvSpPr>
        <p:spPr>
          <a:xfrm>
            <a:off x="1076451" y="1699035"/>
            <a:ext cx="1954913" cy="1946468"/>
          </a:xfrm>
          <a:prstGeom prst="ellipse">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Government</a:t>
            </a:r>
          </a:p>
          <a:p>
            <a:pPr algn="ctr"/>
            <a:r>
              <a:rPr lang="en-US" dirty="0" smtClean="0"/>
              <a:t>Local Authority</a:t>
            </a:r>
            <a:endParaRPr lang="en-US" dirty="0"/>
          </a:p>
        </p:txBody>
      </p:sp>
      <p:sp>
        <p:nvSpPr>
          <p:cNvPr id="9" name="Oval 8"/>
          <p:cNvSpPr/>
          <p:nvPr/>
        </p:nvSpPr>
        <p:spPr>
          <a:xfrm>
            <a:off x="6120051" y="4428672"/>
            <a:ext cx="2024411" cy="1946468"/>
          </a:xfrm>
          <a:prstGeom prst="ellipse">
            <a:avLst/>
          </a:prstGeom>
          <a:solidFill>
            <a:schemeClr val="accent3">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Voluntary sector</a:t>
            </a:r>
          </a:p>
          <a:p>
            <a:pPr algn="ctr"/>
            <a:r>
              <a:rPr lang="en-US" dirty="0" smtClean="0"/>
              <a:t>SOAR</a:t>
            </a:r>
          </a:p>
          <a:p>
            <a:pPr algn="ctr"/>
            <a:r>
              <a:rPr lang="en-US" dirty="0" smtClean="0"/>
              <a:t>MCDT</a:t>
            </a:r>
            <a:endParaRPr lang="en-US" dirty="0"/>
          </a:p>
        </p:txBody>
      </p:sp>
      <p:sp>
        <p:nvSpPr>
          <p:cNvPr id="10" name="Oval 9"/>
          <p:cNvSpPr/>
          <p:nvPr/>
        </p:nvSpPr>
        <p:spPr>
          <a:xfrm>
            <a:off x="1076451" y="4428672"/>
            <a:ext cx="1954913" cy="1946468"/>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University</a:t>
            </a:r>
          </a:p>
          <a:p>
            <a:pPr algn="ctr"/>
            <a:r>
              <a:rPr lang="en-US" dirty="0"/>
              <a:t>o</a:t>
            </a:r>
            <a:r>
              <a:rPr lang="en-US" dirty="0" smtClean="0"/>
              <a:t>f Sheffield (</a:t>
            </a:r>
            <a:r>
              <a:rPr lang="en-US" dirty="0" err="1" smtClean="0"/>
              <a:t>ScHARR</a:t>
            </a:r>
            <a:r>
              <a:rPr lang="en-US" dirty="0" smtClean="0"/>
              <a:t>)</a:t>
            </a:r>
            <a:endParaRPr lang="en-US" dirty="0"/>
          </a:p>
        </p:txBody>
      </p:sp>
      <p:sp>
        <p:nvSpPr>
          <p:cNvPr id="11" name="Oval 10"/>
          <p:cNvSpPr/>
          <p:nvPr/>
        </p:nvSpPr>
        <p:spPr>
          <a:xfrm>
            <a:off x="6204717" y="1699035"/>
            <a:ext cx="2024411" cy="1946468"/>
          </a:xfrm>
          <a:prstGeom prst="ellipse">
            <a:avLst/>
          </a:prstGeom>
          <a:solidFill>
            <a:schemeClr val="accent6">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Health Service</a:t>
            </a:r>
          </a:p>
          <a:p>
            <a:pPr algn="ctr"/>
            <a:r>
              <a:rPr lang="en-US" dirty="0" smtClean="0"/>
              <a:t>Sheffield CCG</a:t>
            </a:r>
            <a:endParaRPr lang="en-US" dirty="0"/>
          </a:p>
        </p:txBody>
      </p:sp>
      <p:pic>
        <p:nvPicPr>
          <p:cNvPr id="13" name="Picture 12" descr="Screen Shot 2018-07-12 at 07.28.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3142" y="3301776"/>
            <a:ext cx="3302000" cy="1337834"/>
          </a:xfrm>
          <a:prstGeom prst="rect">
            <a:avLst/>
          </a:prstGeom>
        </p:spPr>
      </p:pic>
      <p:sp>
        <p:nvSpPr>
          <p:cNvPr id="14" name="TextBox 13"/>
          <p:cNvSpPr txBox="1"/>
          <p:nvPr/>
        </p:nvSpPr>
        <p:spPr>
          <a:xfrm>
            <a:off x="3414888" y="2808111"/>
            <a:ext cx="2554111" cy="677108"/>
          </a:xfrm>
          <a:prstGeom prst="rect">
            <a:avLst/>
          </a:prstGeom>
          <a:noFill/>
        </p:spPr>
        <p:txBody>
          <a:bodyPr wrap="square" rtlCol="0">
            <a:spAutoFit/>
          </a:bodyPr>
          <a:lstStyle/>
          <a:p>
            <a:r>
              <a:rPr lang="en-US" sz="2000" dirty="0" smtClean="0">
                <a:solidFill>
                  <a:schemeClr val="tx1"/>
                </a:solidFill>
              </a:rPr>
              <a:t>Participatory Domain</a:t>
            </a:r>
          </a:p>
          <a:p>
            <a:endParaRPr lang="en-US" dirty="0"/>
          </a:p>
        </p:txBody>
      </p:sp>
    </p:spTree>
    <p:extLst>
      <p:ext uri="{BB962C8B-B14F-4D97-AF65-F5344CB8AC3E}">
        <p14:creationId xmlns:p14="http://schemas.microsoft.com/office/powerpoint/2010/main" val="117142210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2721551" y="2457828"/>
            <a:ext cx="3876149" cy="3018675"/>
          </a:xfrm>
          <a:prstGeom prst="roundRect">
            <a:avLst/>
          </a:prstGeom>
          <a:pattFill prst="pct5">
            <a:fgClr>
              <a:schemeClr val="tx1">
                <a:lumMod val="85000"/>
                <a:lumOff val="15000"/>
              </a:schemeClr>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Participatory Domain</a:t>
            </a:r>
            <a:endParaRPr lang="en-US" sz="2400" dirty="0">
              <a:solidFill>
                <a:schemeClr val="tx1"/>
              </a:solidFill>
            </a:endParaRPr>
          </a:p>
        </p:txBody>
      </p:sp>
      <p:sp>
        <p:nvSpPr>
          <p:cNvPr id="7" name="Title 6"/>
          <p:cNvSpPr>
            <a:spLocks noGrp="1"/>
          </p:cNvSpPr>
          <p:nvPr>
            <p:ph type="title"/>
          </p:nvPr>
        </p:nvSpPr>
        <p:spPr/>
        <p:txBody>
          <a:bodyPr>
            <a:normAutofit fontScale="90000"/>
          </a:bodyPr>
          <a:lstStyle/>
          <a:p>
            <a:r>
              <a:rPr lang="en-GB" dirty="0" smtClean="0">
                <a:solidFill>
                  <a:schemeClr val="accent3">
                    <a:lumMod val="75000"/>
                  </a:schemeClr>
                </a:solidFill>
              </a:rPr>
              <a:t>Where to start</a:t>
            </a:r>
            <a:r>
              <a:rPr lang="mr-IN" dirty="0" smtClean="0">
                <a:solidFill>
                  <a:schemeClr val="accent3">
                    <a:lumMod val="75000"/>
                  </a:schemeClr>
                </a:solidFill>
              </a:rPr>
              <a:t>…</a:t>
            </a:r>
            <a:r>
              <a:rPr lang="en-GB" dirty="0" smtClean="0">
                <a:solidFill>
                  <a:schemeClr val="accent3">
                    <a:lumMod val="75000"/>
                  </a:schemeClr>
                </a:solidFill>
              </a:rPr>
              <a:t/>
            </a:r>
            <a:br>
              <a:rPr lang="en-GB" dirty="0" smtClean="0">
                <a:solidFill>
                  <a:schemeClr val="accent3">
                    <a:lumMod val="75000"/>
                  </a:schemeClr>
                </a:solidFill>
              </a:rPr>
            </a:br>
            <a:r>
              <a:rPr lang="en-GB" dirty="0" smtClean="0">
                <a:solidFill>
                  <a:schemeClr val="accent3">
                    <a:lumMod val="75000"/>
                  </a:schemeClr>
                </a:solidFill>
              </a:rPr>
              <a:t>windows of opportunity?</a:t>
            </a:r>
            <a:endParaRPr lang="en-US" dirty="0">
              <a:solidFill>
                <a:schemeClr val="accent3">
                  <a:lumMod val="75000"/>
                </a:schemeClr>
              </a:solidFill>
            </a:endParaRPr>
          </a:p>
        </p:txBody>
      </p:sp>
      <p:sp>
        <p:nvSpPr>
          <p:cNvPr id="8" name="Oval 7"/>
          <p:cNvSpPr/>
          <p:nvPr/>
        </p:nvSpPr>
        <p:spPr>
          <a:xfrm>
            <a:off x="1880784" y="1699035"/>
            <a:ext cx="1954913" cy="1946468"/>
          </a:xfrm>
          <a:prstGeom prst="ellipse">
            <a:avLst/>
          </a:prstGeom>
          <a:solidFill>
            <a:srgbClr val="D29C27"/>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Government</a:t>
            </a:r>
          </a:p>
          <a:p>
            <a:pPr algn="ctr"/>
            <a:r>
              <a:rPr lang="en-US" dirty="0" smtClean="0"/>
              <a:t>Local Authority</a:t>
            </a:r>
            <a:endParaRPr lang="en-US" dirty="0"/>
          </a:p>
        </p:txBody>
      </p:sp>
      <p:sp>
        <p:nvSpPr>
          <p:cNvPr id="9" name="Oval 8"/>
          <p:cNvSpPr/>
          <p:nvPr/>
        </p:nvSpPr>
        <p:spPr>
          <a:xfrm>
            <a:off x="5414495" y="4428672"/>
            <a:ext cx="2024411" cy="1946468"/>
          </a:xfrm>
          <a:prstGeom prst="ellipse">
            <a:avLst/>
          </a:prstGeom>
          <a:solidFill>
            <a:schemeClr val="accent3">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Voluntary sector</a:t>
            </a:r>
          </a:p>
          <a:p>
            <a:pPr algn="ctr"/>
            <a:r>
              <a:rPr lang="en-US" dirty="0" smtClean="0"/>
              <a:t>SOAR</a:t>
            </a:r>
          </a:p>
          <a:p>
            <a:pPr algn="ctr"/>
            <a:r>
              <a:rPr lang="en-US" dirty="0" smtClean="0"/>
              <a:t>MCDT</a:t>
            </a:r>
            <a:endParaRPr lang="en-US" dirty="0"/>
          </a:p>
        </p:txBody>
      </p:sp>
      <p:sp>
        <p:nvSpPr>
          <p:cNvPr id="10" name="Oval 9"/>
          <p:cNvSpPr/>
          <p:nvPr/>
        </p:nvSpPr>
        <p:spPr>
          <a:xfrm>
            <a:off x="1880784" y="4428672"/>
            <a:ext cx="1954913" cy="1946468"/>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University</a:t>
            </a:r>
          </a:p>
          <a:p>
            <a:pPr algn="ctr"/>
            <a:r>
              <a:rPr lang="en-US" dirty="0"/>
              <a:t>o</a:t>
            </a:r>
            <a:r>
              <a:rPr lang="en-US" dirty="0" smtClean="0"/>
              <a:t>f Sheffield (</a:t>
            </a:r>
            <a:r>
              <a:rPr lang="en-US" dirty="0" err="1" smtClean="0"/>
              <a:t>ScHARR</a:t>
            </a:r>
            <a:r>
              <a:rPr lang="en-US" dirty="0" smtClean="0"/>
              <a:t>)</a:t>
            </a:r>
            <a:endParaRPr lang="en-US" dirty="0"/>
          </a:p>
        </p:txBody>
      </p:sp>
      <p:sp>
        <p:nvSpPr>
          <p:cNvPr id="11" name="Oval 10"/>
          <p:cNvSpPr/>
          <p:nvPr/>
        </p:nvSpPr>
        <p:spPr>
          <a:xfrm>
            <a:off x="5414495" y="1699035"/>
            <a:ext cx="2024411" cy="1946468"/>
          </a:xfrm>
          <a:prstGeom prst="ellipse">
            <a:avLst/>
          </a:prstGeom>
          <a:solidFill>
            <a:schemeClr val="accent6">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Health Service</a:t>
            </a:r>
          </a:p>
          <a:p>
            <a:pPr algn="ctr"/>
            <a:r>
              <a:rPr lang="en-US" dirty="0" smtClean="0"/>
              <a:t>Sheffield CCG</a:t>
            </a:r>
            <a:endParaRPr lang="en-US" dirty="0"/>
          </a:p>
        </p:txBody>
      </p:sp>
    </p:spTree>
    <p:extLst>
      <p:ext uri="{BB962C8B-B14F-4D97-AF65-F5344CB8AC3E}">
        <p14:creationId xmlns:p14="http://schemas.microsoft.com/office/powerpoint/2010/main" val="33810768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1728</TotalTime>
  <Words>2072</Words>
  <Application>Microsoft Macintosh PowerPoint</Application>
  <PresentationFormat>On-screen Show (4:3)</PresentationFormat>
  <Paragraphs>266</Paragraphs>
  <Slides>29</Slides>
  <Notes>12</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The problem</vt:lpstr>
      <vt:lpstr>Contested knowledge</vt:lpstr>
      <vt:lpstr>What is “good enough” evidence?  </vt:lpstr>
      <vt:lpstr>The deliverables</vt:lpstr>
      <vt:lpstr>Researching the process of getting there</vt:lpstr>
      <vt:lpstr>Validated model for Partnership working</vt:lpstr>
      <vt:lpstr>The actors…. Cross sector sponsors (in theory)</vt:lpstr>
      <vt:lpstr>Where to start… windows of opportunity?</vt:lpstr>
      <vt:lpstr>Establishing relationships in the community sector</vt:lpstr>
      <vt:lpstr>Establishing relationships in communities – Project by project</vt:lpstr>
      <vt:lpstr>Example: The SOAR evaluation</vt:lpstr>
      <vt:lpstr>Describing SOAR evaluation methods</vt:lpstr>
      <vt:lpstr>Creating a space for  collective sensemaking</vt:lpstr>
      <vt:lpstr>Brokering the knowledge</vt:lpstr>
      <vt:lpstr>Using different methods changes the interaction</vt:lpstr>
      <vt:lpstr>Constructing the story</vt:lpstr>
      <vt:lpstr>Co-created storyboard</vt:lpstr>
      <vt:lpstr>Emergent collaborations</vt:lpstr>
      <vt:lpstr>Collective voice and action by community organisations:  “This never would have happened without…”</vt:lpstr>
      <vt:lpstr>Bringing those with more or less credible evidence into a neutral knowledge space</vt:lpstr>
      <vt:lpstr> Progress to date </vt:lpstr>
      <vt:lpstr>Are we going to end up with a consensus space?</vt:lpstr>
      <vt:lpstr>   How can we produce credible evidence for  The influence of knowledge brokering on the process? Progress to date   </vt:lpstr>
      <vt:lpstr>What next? The development of university/community partnerships</vt:lpstr>
      <vt:lpstr>PowerPoint Presentation</vt:lpstr>
      <vt:lpstr>Thank you to</vt:lpstr>
      <vt:lpstr>Acknowledgments – The Noun  Project</vt:lpstr>
      <vt:lpstr>References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Janet Harris</dc:creator>
  <cp:lastModifiedBy>Janet Harris</cp:lastModifiedBy>
  <cp:revision>51</cp:revision>
  <dcterms:created xsi:type="dcterms:W3CDTF">2018-07-11T06:08:11Z</dcterms:created>
  <dcterms:modified xsi:type="dcterms:W3CDTF">2018-07-12T10:56:41Z</dcterms:modified>
</cp:coreProperties>
</file>