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5"/>
    <p:restoredTop sz="94602"/>
  </p:normalViewPr>
  <p:slideViewPr>
    <p:cSldViewPr snapToGrid="0" snapToObjects="1">
      <p:cViewPr varScale="1">
        <p:scale>
          <a:sx n="74" d="100"/>
          <a:sy n="74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C1B5E-5575-694C-86DD-8D8D7CDF3EB1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2A4A1-9014-5947-AEB1-1B72F08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2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A4A1-9014-5947-AEB1-1B72F08BD6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3746E9-19D5-9948-867D-611BD873C81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9C5980-9825-754C-8DEA-C74E1AAB35C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7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.tarrant@exeter.ac.uk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Development and Evaluation of a Group-Based Singing Intervention for People with Aphasia (the “SPA” trial)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raff </a:t>
            </a:r>
            <a:r>
              <a:rPr lang="en-US" dirty="0" err="1"/>
              <a:t>calitri</a:t>
            </a:r>
            <a:r>
              <a:rPr lang="en-US" dirty="0" smtClean="0"/>
              <a:t>, Mary carter, </a:t>
            </a:r>
            <a:r>
              <a:rPr lang="en-US" dirty="0" err="1" smtClean="0"/>
              <a:t>sarah</a:t>
            </a:r>
            <a:r>
              <a:rPr lang="en-US" dirty="0" smtClean="0"/>
              <a:t> G. dean, rod S. </a:t>
            </a:r>
            <a:r>
              <a:rPr lang="en-US" dirty="0" err="1"/>
              <a:t>taylor</a:t>
            </a:r>
            <a:r>
              <a:rPr lang="en-US" dirty="0"/>
              <a:t>, </a:t>
            </a:r>
            <a:r>
              <a:rPr lang="en-US" dirty="0" err="1" smtClean="0"/>
              <a:t>fiona</a:t>
            </a:r>
            <a:r>
              <a:rPr lang="en-US" dirty="0" smtClean="0"/>
              <a:t> warren, </a:t>
            </a:r>
            <a:r>
              <a:rPr lang="en-US" dirty="0" err="1" smtClean="0"/>
              <a:t>anne</a:t>
            </a:r>
            <a:r>
              <a:rPr lang="en-US" dirty="0" smtClean="0"/>
              <a:t> spencer, jane </a:t>
            </a:r>
            <a:r>
              <a:rPr lang="en-US" dirty="0" err="1" smtClean="0"/>
              <a:t>adamsoN</a:t>
            </a:r>
            <a:r>
              <a:rPr lang="en-US" dirty="0" smtClean="0"/>
              <a:t>, </a:t>
            </a:r>
            <a:r>
              <a:rPr lang="en-US" dirty="0" err="1" smtClean="0"/>
              <a:t>paolo</a:t>
            </a:r>
            <a:r>
              <a:rPr lang="en-US" dirty="0" smtClean="0"/>
              <a:t> </a:t>
            </a:r>
            <a:r>
              <a:rPr lang="en-US" dirty="0" err="1" smtClean="0"/>
              <a:t>landa</a:t>
            </a:r>
            <a:r>
              <a:rPr lang="en-US" dirty="0" smtClean="0"/>
              <a:t>, </a:t>
            </a:r>
            <a:r>
              <a:rPr lang="en-US" dirty="0" err="1" smtClean="0"/>
              <a:t>chris</a:t>
            </a:r>
            <a:r>
              <a:rPr lang="en-US" dirty="0" smtClean="0"/>
              <a:t> code, </a:t>
            </a:r>
            <a:r>
              <a:rPr lang="en-US" b="1" dirty="0" smtClean="0"/>
              <a:t>Mark </a:t>
            </a:r>
            <a:r>
              <a:rPr lang="en-US" b="1" dirty="0" err="1" smtClean="0"/>
              <a:t>tarrant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2" y="57673"/>
            <a:ext cx="2683824" cy="1118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29130"/>
            <a:ext cx="119777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The </a:t>
            </a:r>
            <a:r>
              <a:rPr lang="en-US" sz="1200" i="1" dirty="0"/>
              <a:t>National Institute for Health Research (NIHR) Collaboration for Leadership in Applied Health Research and Care South </a:t>
            </a:r>
            <a:r>
              <a:rPr lang="en-US" sz="1200" i="1" dirty="0" smtClean="0"/>
              <a:t>West Peninsula </a:t>
            </a:r>
            <a:r>
              <a:rPr lang="en-US" sz="1200" i="1" dirty="0"/>
              <a:t>at the Royal Devon and Exeter NHS Foundation Trust </a:t>
            </a:r>
            <a:endParaRPr lang="en-US" sz="1200" i="1" dirty="0" smtClean="0"/>
          </a:p>
          <a:p>
            <a:r>
              <a:rPr lang="en-US" sz="1200" i="1" dirty="0" smtClean="0"/>
              <a:t>also </a:t>
            </a:r>
            <a:r>
              <a:rPr lang="en-US" sz="1200" i="1" dirty="0"/>
              <a:t>supported this work but views expressed are those of the author(s) and not necessarily those of the NHS, the NIHR or the Department of Health.</a:t>
            </a:r>
            <a:endParaRPr lang="en-GB" sz="1200" dirty="0"/>
          </a:p>
          <a:p>
            <a:endParaRPr lang="en-US" dirty="0"/>
          </a:p>
        </p:txBody>
      </p:sp>
      <p:pic>
        <p:nvPicPr>
          <p:cNvPr id="7170" name="Picture 2" descr="enCLAHRC + NIH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84" y="58817"/>
            <a:ext cx="4125573" cy="9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_Funded by_Stacked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0" y="57673"/>
            <a:ext cx="1390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 trial</a:t>
            </a:r>
            <a:r>
              <a:rPr lang="en-US" dirty="0" smtClean="0"/>
              <a:t>: Outcome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204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Outcome </a:t>
            </a:r>
            <a:r>
              <a:rPr lang="en-US" dirty="0"/>
              <a:t>measures </a:t>
            </a:r>
            <a:r>
              <a:rPr lang="en-US" dirty="0" smtClean="0"/>
              <a:t>(baseline, 3-month, 6-month)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SAQOL-39: 39-item health-related quality of life (stroke and aphasia)</a:t>
            </a:r>
            <a:r>
              <a:rPr lang="en-US" baseline="30000" dirty="0" smtClean="0"/>
              <a:t>1,2,3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mRNL</a:t>
            </a:r>
            <a:r>
              <a:rPr lang="en-US" dirty="0"/>
              <a:t> (modified Reintegration to Normal Living): 11-item measure of social participation</a:t>
            </a:r>
            <a:r>
              <a:rPr lang="en-US" baseline="30000" dirty="0"/>
              <a:t>1,2,3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ICECAP-A: 5-item measure of capability (economic evaluation)</a:t>
            </a:r>
            <a:r>
              <a:rPr lang="en-US" baseline="30000" dirty="0"/>
              <a:t> </a:t>
            </a:r>
            <a:r>
              <a:rPr lang="en-US" baseline="30000" dirty="0" smtClean="0"/>
              <a:t>1,2,3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EQ-5D-5L: 6-item measure of health-related </a:t>
            </a:r>
            <a:r>
              <a:rPr lang="en-US" dirty="0" err="1" smtClean="0"/>
              <a:t>QoL</a:t>
            </a:r>
            <a:r>
              <a:rPr lang="en-US" dirty="0" smtClean="0"/>
              <a:t> (cost utility analysis)</a:t>
            </a:r>
            <a:r>
              <a:rPr lang="en-US" baseline="30000" dirty="0"/>
              <a:t> 1,2,3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COAST (Communication Outcome After </a:t>
            </a:r>
            <a:r>
              <a:rPr lang="en-US" dirty="0" err="1" smtClean="0"/>
              <a:t>STroke</a:t>
            </a:r>
            <a:r>
              <a:rPr lang="en-US" dirty="0" smtClean="0"/>
              <a:t>): 20-item measure of communication</a:t>
            </a:r>
            <a:r>
              <a:rPr lang="en-US" baseline="30000" dirty="0" smtClean="0"/>
              <a:t>1,3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Very Short Version of the MAT: diagnostic tool to identify aphasia type</a:t>
            </a:r>
            <a:r>
              <a:rPr lang="en-US" baseline="30000" dirty="0" smtClean="0"/>
              <a:t>1,3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Service Receipt Inventory: types and amount of use of health and social care resources</a:t>
            </a:r>
            <a:r>
              <a:rPr lang="en-US" baseline="30000" dirty="0" smtClean="0"/>
              <a:t>1,3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CarerQoL-7D (Care related Quality of Life): 7-item measure of impact of providing care</a:t>
            </a:r>
            <a:r>
              <a:rPr lang="en-US" baseline="30000" dirty="0" smtClean="0"/>
              <a:t>1,3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Adverse incidents</a:t>
            </a:r>
            <a:r>
              <a:rPr lang="en-US" baseline="30000" dirty="0" smtClean="0"/>
              <a:t>2,3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55089" y="2023963"/>
            <a:ext cx="28543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baseline; 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3-mths; 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6-mths</a:t>
            </a:r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 trial</a:t>
            </a:r>
            <a:r>
              <a:rPr lang="en-US" dirty="0" smtClean="0"/>
              <a:t>: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84420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Cohort 1 finished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Cohort 2 finished 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Cohort 3 in 3mth follow-up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Recruitment challenges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Under-recruited (N=41) but retention is high and sufficient for sample size calculations for definitive RCT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Retention: 38/41 (93%); very few drop-outs or loss to follow up so far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See our poster today for more</a:t>
            </a:r>
          </a:p>
          <a:p>
            <a:pPr lvl="1">
              <a:buFont typeface="Arial" charset="0"/>
              <a:buChar char="•"/>
            </a:pPr>
            <a:endParaRPr lang="en-US" sz="1900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214" y="1210528"/>
            <a:ext cx="4109886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 trial: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913119" cy="3500966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Early process evaluation work indicates groups are bonding as anticipated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Video analysis of group cohesiveness across the singing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Interviews with Ps support this: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Feelings of affinity; enjoying doing things with others</a:t>
            </a:r>
          </a:p>
          <a:p>
            <a:pPr>
              <a:buFont typeface="Arial" charset="0"/>
              <a:buChar char="•"/>
            </a:pPr>
            <a:r>
              <a:rPr lang="en-US" dirty="0"/>
              <a:t> Indicates the basis for delivery of key </a:t>
            </a:r>
            <a:r>
              <a:rPr lang="en-US" dirty="0" err="1"/>
              <a:t>behaviour</a:t>
            </a:r>
            <a:r>
              <a:rPr lang="en-US" dirty="0"/>
              <a:t> change mechanisms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Towards a model for delivering group-based interventions</a:t>
            </a:r>
            <a:endParaRPr lang="en-US" dirty="0"/>
          </a:p>
        </p:txBody>
      </p:sp>
      <p:pic>
        <p:nvPicPr>
          <p:cNvPr id="4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69" y="1845734"/>
            <a:ext cx="2511706" cy="4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Tarrant (</a:t>
            </a:r>
            <a:r>
              <a:rPr lang="en-US" dirty="0" smtClean="0">
                <a:hlinkClick r:id="rId2"/>
              </a:rPr>
              <a:t>m.tarrant@exeter.ac.uk)</a:t>
            </a:r>
            <a:endParaRPr lang="en-US" dirty="0" smtClean="0"/>
          </a:p>
          <a:p>
            <a:r>
              <a:rPr lang="en-US" dirty="0"/>
              <a:t>Project webpage: http://</a:t>
            </a:r>
            <a:r>
              <a:rPr lang="en-US" dirty="0" err="1"/>
              <a:t>clahrc-peninsula.nihr.ac.uk</a:t>
            </a:r>
            <a:r>
              <a:rPr lang="en-US" dirty="0"/>
              <a:t>/research/group-singing-for-aphasia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0" y="3329094"/>
            <a:ext cx="7797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Stroke Association (TSA 2016/04)</a:t>
            </a:r>
          </a:p>
          <a:p>
            <a:r>
              <a:rPr lang="en-US" dirty="0" smtClean="0"/>
              <a:t>Plymouth Music Zone (PMZ)</a:t>
            </a:r>
          </a:p>
          <a:p>
            <a:r>
              <a:rPr lang="en-US" dirty="0" smtClean="0"/>
              <a:t>La La Choirs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392" y="2485891"/>
            <a:ext cx="2037477" cy="115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6" y="3131912"/>
            <a:ext cx="1997101" cy="1019381"/>
          </a:xfrm>
          <a:prstGeom prst="rect">
            <a:avLst/>
          </a:prstGeom>
        </p:spPr>
      </p:pic>
      <p:pic>
        <p:nvPicPr>
          <p:cNvPr id="6" name="Picture 6" descr="A_Funded by_Stacked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54" y="1882266"/>
            <a:ext cx="1390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Aphasia after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3652"/>
            <a:ext cx="10058400" cy="381544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/>
              <a:t> 152,000 </a:t>
            </a:r>
            <a:r>
              <a:rPr lang="en-US" sz="2200" dirty="0"/>
              <a:t>people affected by stroke each year in UK; 33% have </a:t>
            </a:r>
            <a:r>
              <a:rPr lang="en-US" sz="2200" dirty="0" smtClean="0"/>
              <a:t>aphasia</a:t>
            </a:r>
          </a:p>
          <a:p>
            <a:pPr lvl="1">
              <a:buFont typeface="Arial" charset="0"/>
              <a:buChar char="•"/>
            </a:pPr>
            <a:r>
              <a:rPr lang="en-US" sz="2100" dirty="0" smtClean="0"/>
              <a:t>Around 6,000 people in Devon</a:t>
            </a:r>
            <a:endParaRPr lang="en-US" sz="2100" dirty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Language </a:t>
            </a:r>
            <a:r>
              <a:rPr lang="en-US" sz="2200" dirty="0"/>
              <a:t>disorder impacting gesture, reading/writing, expression, comprehension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Psychosocial </a:t>
            </a:r>
            <a:r>
              <a:rPr lang="en-US" sz="2200" dirty="0"/>
              <a:t>ill-health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Loss of connections: social participation, isolation, confidence, depression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Improvements in language don’t always translate to improvements in psychosocial health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Lack of opportunities for PWA – lack of confidence can make these inaccessible</a:t>
            </a:r>
          </a:p>
        </p:txBody>
      </p:sp>
    </p:spTree>
    <p:extLst>
      <p:ext uri="{BB962C8B-B14F-4D97-AF65-F5344CB8AC3E}">
        <p14:creationId xmlns:p14="http://schemas.microsoft.com/office/powerpoint/2010/main" val="5336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Increasing number of singing groups for people with long-term conditions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E.g., Parkinson’s, dementia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Reflects growing interest in “arts-for-health”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And more general move towards group-based treatment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Limited evidence for effectiveness or cost-effectiveness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BUT, group-based </a:t>
            </a:r>
            <a:r>
              <a:rPr lang="en-US" sz="1900" b="1" dirty="0" smtClean="0"/>
              <a:t>social connections </a:t>
            </a:r>
            <a:r>
              <a:rPr lang="en-US" sz="1900" dirty="0" err="1" smtClean="0"/>
              <a:t>recognised</a:t>
            </a:r>
            <a:r>
              <a:rPr lang="en-US" sz="1900" dirty="0" smtClean="0"/>
              <a:t> as important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The group as part of “the </a:t>
            </a:r>
            <a:r>
              <a:rPr lang="en-US" sz="1900" smtClean="0"/>
              <a:t>cure”</a:t>
            </a:r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388" y="102812"/>
            <a:ext cx="1971623" cy="153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387" y="1821474"/>
            <a:ext cx="1971623" cy="1681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387" y="3656232"/>
            <a:ext cx="1971623" cy="2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Singing for People with Aphasia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PenCLAHRC</a:t>
            </a:r>
            <a:r>
              <a:rPr lang="en-US" dirty="0" smtClean="0"/>
              <a:t> research-</a:t>
            </a:r>
            <a:r>
              <a:rPr lang="en-US" dirty="0" err="1" smtClean="0"/>
              <a:t>prioritisation</a:t>
            </a:r>
            <a:r>
              <a:rPr lang="en-US" dirty="0" smtClean="0"/>
              <a:t> process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Patient-generated question: “Might </a:t>
            </a:r>
            <a:r>
              <a:rPr lang="en-US" dirty="0"/>
              <a:t>group singing improve </a:t>
            </a:r>
            <a:r>
              <a:rPr lang="en-US" dirty="0" smtClean="0"/>
              <a:t>the health of PWA?”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journey to funding: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Project team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PPI &amp; </a:t>
            </a:r>
            <a:r>
              <a:rPr lang="en-US" dirty="0" err="1" smtClean="0"/>
              <a:t>PenCLAHRC</a:t>
            </a:r>
            <a:r>
              <a:rPr lang="en-US" dirty="0" smtClean="0"/>
              <a:t> SSU group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Stakeholder meetings (SLTs, aphasia experts)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Failed funding bids!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Development study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August 2016: funding from Stroke Association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Project started April 2017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20" y="4212237"/>
            <a:ext cx="5052480" cy="21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Pilot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 of a group singing intervention to improve wellbeing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SPA aims to improve psychosocial health of people with post-stroke aphasia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And explores possible change/improvement in communication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This pilot study assesses the feasibility of conducting a definitive RCT and aims to inform its design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Is SPA feasible and acceptable to participants?</a:t>
            </a:r>
          </a:p>
          <a:p>
            <a:pPr lvl="2">
              <a:buFont typeface="Arial" charset="0"/>
              <a:buChar char="•"/>
            </a:pPr>
            <a:r>
              <a:rPr lang="en-US" sz="1900" dirty="0" smtClean="0"/>
              <a:t>Can we recruit and retain participants?</a:t>
            </a:r>
          </a:p>
          <a:p>
            <a:pPr lvl="2">
              <a:buFont typeface="Arial" charset="0"/>
              <a:buChar char="•"/>
            </a:pPr>
            <a:r>
              <a:rPr lang="en-US" sz="1900" dirty="0" smtClean="0"/>
              <a:t>Can we collect outcome measures at different assessment points?</a:t>
            </a:r>
          </a:p>
          <a:p>
            <a:pPr lvl="2">
              <a:buFont typeface="Arial" charset="0"/>
              <a:buChar char="•"/>
            </a:pPr>
            <a:r>
              <a:rPr lang="en-US" sz="1900" dirty="0" smtClean="0"/>
              <a:t>How well can the intervention be delivered in different locations, with different groups?</a:t>
            </a:r>
          </a:p>
          <a:p>
            <a:pPr lvl="2">
              <a:buFont typeface="Arial" charset="0"/>
              <a:buChar char="•"/>
            </a:pPr>
            <a:r>
              <a:rPr lang="en-US" sz="1900" dirty="0" smtClean="0"/>
              <a:t>What are the likely mechanisms of action underpinning the intervention?</a:t>
            </a:r>
          </a:p>
          <a:p>
            <a:pPr marL="0" lvl="1" indent="0" algn="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500" dirty="0"/>
              <a:t> </a:t>
            </a:r>
            <a:endParaRPr lang="en-US" sz="2500" dirty="0" smtClean="0"/>
          </a:p>
          <a:p>
            <a:pPr marL="91440" lvl="1" indent="-91440" algn="r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000" dirty="0" err="1" smtClean="0"/>
              <a:t>ClinicalTrials.gov</a:t>
            </a:r>
            <a:r>
              <a:rPr lang="en-US" sz="2000" dirty="0" smtClean="0"/>
              <a:t> </a:t>
            </a:r>
            <a:r>
              <a:rPr lang="en-US" sz="2000" dirty="0"/>
              <a:t>NCT03076736</a:t>
            </a:r>
          </a:p>
          <a:p>
            <a:pPr>
              <a:buFont typeface="Arial" charset="0"/>
              <a:buChar char="•"/>
            </a:pPr>
            <a:endParaRPr lang="en-US" sz="2500" dirty="0" smtClean="0"/>
          </a:p>
        </p:txBody>
      </p:sp>
      <p:pic>
        <p:nvPicPr>
          <p:cNvPr id="1026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 </a:t>
            </a:r>
            <a:r>
              <a:rPr lang="en-US" dirty="0" smtClean="0"/>
              <a:t>trial: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2-group, assessor-blinded, </a:t>
            </a:r>
            <a:r>
              <a:rPr lang="en-US" dirty="0" err="1" smtClean="0"/>
              <a:t>randomised</a:t>
            </a:r>
            <a:r>
              <a:rPr lang="en-US" dirty="0" smtClean="0"/>
              <a:t> controlled external pilot trial with parallel mixed methods process evaluation and economic evaluation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Individual </a:t>
            </a:r>
            <a:r>
              <a:rPr lang="en-US" dirty="0" err="1" smtClean="0"/>
              <a:t>randomisation</a:t>
            </a:r>
            <a:r>
              <a:rPr lang="en-US" dirty="0" smtClean="0"/>
              <a:t>, 1:1, to SPA or control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Control: Resource booklet only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Living with aphasia; community opportunities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SPA</a:t>
            </a:r>
            <a:r>
              <a:rPr lang="en-US" dirty="0"/>
              <a:t>: 10-week singing </a:t>
            </a:r>
            <a:r>
              <a:rPr lang="en-US" dirty="0" err="1"/>
              <a:t>programme</a:t>
            </a:r>
            <a:r>
              <a:rPr lang="en-US" dirty="0"/>
              <a:t> and resource booklet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Target sample size: 48 (24 per arm)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Three </a:t>
            </a:r>
            <a:r>
              <a:rPr lang="en-US" dirty="0"/>
              <a:t>cohorts – Newton Abbot, Plymouth, Exeter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3-mth &amp; 6-mth follow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08" y="2157085"/>
            <a:ext cx="3018020" cy="4171504"/>
          </a:xfrm>
          <a:prstGeom prst="rect">
            <a:avLst/>
          </a:prstGeom>
        </p:spPr>
      </p:pic>
      <p:pic>
        <p:nvPicPr>
          <p:cNvPr id="5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 trial</a:t>
            </a:r>
            <a:r>
              <a:rPr lang="en-US" dirty="0" smtClean="0"/>
              <a:t>: Intervention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Co-created with partners (health researchers, stroke survivors, singing facilitators, PMZ, SLTs) 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Participatory design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SPA combines group singing with </a:t>
            </a:r>
            <a:r>
              <a:rPr lang="en-US" dirty="0" err="1" smtClean="0"/>
              <a:t>behaviour</a:t>
            </a:r>
            <a:r>
              <a:rPr lang="en-US" dirty="0" smtClean="0"/>
              <a:t> change techniques to support psychosocial skills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Information-Motivation-</a:t>
            </a:r>
            <a:r>
              <a:rPr lang="en-US" dirty="0" err="1" smtClean="0"/>
              <a:t>Behavioural</a:t>
            </a:r>
            <a:r>
              <a:rPr lang="en-US" dirty="0" smtClean="0"/>
              <a:t> skills model of health </a:t>
            </a:r>
            <a:r>
              <a:rPr lang="en-US" dirty="0" err="1" smtClean="0"/>
              <a:t>behaviour</a:t>
            </a:r>
            <a:r>
              <a:rPr lang="en-US" dirty="0" smtClean="0"/>
              <a:t> change to support individuals in (re-)developing social skills and confidence needed to improve psychosocial outcomes (Fisher et al., 2003)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E.g., Information about benefits of participating; providing positive feedback; self-monitoring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Development study informed techniques for building group dynamic (“group cohesiveness”)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Using collective language; formulating group norms; goal setting; group name; singing “champion”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See also MAGI framework*</a:t>
            </a:r>
            <a:endParaRPr lang="en-US" sz="1900" dirty="0"/>
          </a:p>
        </p:txBody>
      </p:sp>
      <p:pic>
        <p:nvPicPr>
          <p:cNvPr id="4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20" y="5156200"/>
            <a:ext cx="2764980" cy="116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55" y="6416485"/>
            <a:ext cx="118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*Borek </a:t>
            </a:r>
            <a:r>
              <a:rPr lang="en-US" sz="1200" dirty="0"/>
              <a:t>A, Smith JR, Greaves CJ, </a:t>
            </a:r>
            <a:r>
              <a:rPr lang="en-US" sz="1200" dirty="0" err="1"/>
              <a:t>Gillison</a:t>
            </a:r>
            <a:r>
              <a:rPr lang="en-US" sz="1200" dirty="0"/>
              <a:t> F, Tarrant M, Morgan-Trimmer S, McCabe R, Abraham C. Developing and applying a framework to identify and understand “Mechanisms of Action in </a:t>
            </a:r>
            <a:endParaRPr lang="en-US" sz="1200" dirty="0" smtClean="0"/>
          </a:p>
          <a:p>
            <a:r>
              <a:rPr lang="en-US" sz="1200" dirty="0" smtClean="0"/>
              <a:t>Group-based </a:t>
            </a:r>
            <a:r>
              <a:rPr lang="en-US" sz="1200" dirty="0"/>
              <a:t>Interventions” (MAGI): A mixed-methods study. </a:t>
            </a:r>
            <a:r>
              <a:rPr lang="en-US" sz="1200" i="1" dirty="0"/>
              <a:t>Efficacy &amp; Mechanism Evaluation</a:t>
            </a:r>
            <a:r>
              <a:rPr lang="en-US" sz="1200" dirty="0"/>
              <a:t>, in press.</a:t>
            </a:r>
          </a:p>
        </p:txBody>
      </p:sp>
    </p:spTree>
    <p:extLst>
      <p:ext uri="{BB962C8B-B14F-4D97-AF65-F5344CB8AC3E}">
        <p14:creationId xmlns:p14="http://schemas.microsoft.com/office/powerpoint/2010/main" val="5588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 trial</a:t>
            </a:r>
            <a:r>
              <a:rPr lang="en-US" dirty="0" smtClean="0"/>
              <a:t>: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Inclusion criteria: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Aphasia diagnosis after a stroke (referring clinician; trial SLT; medical records)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Willing to be </a:t>
            </a:r>
            <a:r>
              <a:rPr lang="en-US" dirty="0" err="1" smtClean="0"/>
              <a:t>randomised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Pre-stroke conversational English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Capacity to consent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Exclusion criteria: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&lt;18 years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Currently engaged in SLT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Intending to relocate outside the geographical region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Participating in another group intervention study / attending another singing group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Recruitment supported by: CRN, local SLTs, advertising, media, word of mouth</a:t>
            </a:r>
            <a:endParaRPr lang="en-US" dirty="0"/>
          </a:p>
        </p:txBody>
      </p:sp>
      <p:pic>
        <p:nvPicPr>
          <p:cNvPr id="4" name="Picture 2" descr="inging for &#10;People with&#10;Aphasia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0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744</TotalTime>
  <Words>1036</Words>
  <Application>Microsoft Office PowerPoint</Application>
  <PresentationFormat>Widescreen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Development and Evaluation of a Group-Based Singing Intervention for People with Aphasia (the “SPA” trial)</vt:lpstr>
      <vt:lpstr>Acknowledgements</vt:lpstr>
      <vt:lpstr>Aphasia after stroke</vt:lpstr>
      <vt:lpstr>Arts and health</vt:lpstr>
      <vt:lpstr>Singing for People with Aphasia</vt:lpstr>
      <vt:lpstr>The SPA trial</vt:lpstr>
      <vt:lpstr>The SPA trial: Design</vt:lpstr>
      <vt:lpstr>The SPA trial: Intervention development</vt:lpstr>
      <vt:lpstr>The SPA trial: Recruitment</vt:lpstr>
      <vt:lpstr>The SPA trial: Outcome assessments</vt:lpstr>
      <vt:lpstr>The SPA trial: Current status</vt:lpstr>
      <vt:lpstr>The SPA trial: Current status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Evaluation of a Group-Based Singing Intervention for People with Aphasia (the “SPA” trial)</dc:title>
  <dc:creator>Microsoft Office User</dc:creator>
  <cp:lastModifiedBy>Cronin, Susannah</cp:lastModifiedBy>
  <cp:revision>37</cp:revision>
  <dcterms:created xsi:type="dcterms:W3CDTF">2018-06-20T07:12:42Z</dcterms:created>
  <dcterms:modified xsi:type="dcterms:W3CDTF">2018-07-02T13:14:09Z</dcterms:modified>
</cp:coreProperties>
</file>